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71" r:id="rId12"/>
    <p:sldId id="272" r:id="rId13"/>
    <p:sldId id="273" r:id="rId14"/>
    <p:sldId id="277" r:id="rId15"/>
    <p:sldId id="278" r:id="rId16"/>
    <p:sldId id="279" r:id="rId17"/>
    <p:sldId id="280" r:id="rId18"/>
    <p:sldId id="281" r:id="rId19"/>
    <p:sldId id="274" r:id="rId20"/>
    <p:sldId id="275" r:id="rId21"/>
    <p:sldId id="276" r:id="rId22"/>
    <p:sldId id="282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F50EAE1-B227-4492-AF90-429FA34847F4}" type="datetimeFigureOut">
              <a:rPr lang="ru-RU" smtClean="0"/>
              <a:t>24.12.2011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726636-9AFA-43DB-B5E2-CF12A4B5226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&#1060;&#1072;&#1081;&#1083;:Emil_Leon_Post.jpg" TargetMode="External"/><Relationship Id="rId2" Type="http://schemas.openxmlformats.org/officeDocument/2006/relationships/hyperlink" Target="http://images.yandex.ru/yandsearch?rpt=simage&amp;ed=1&amp;text=%D0%90%D0%BB%D0%B0%D0%BD%20%D0%A2%D1%8C%D1%8E%D1%80%D0%B8%D0%BD%D0%B3&amp;p=11&amp;img_url=www.mathcomp.leeds.ac.uk/turing2012/Images/Turing7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Автоматическая</a:t>
            </a:r>
            <a:br>
              <a:rPr lang="ru-RU" dirty="0"/>
            </a:br>
            <a:r>
              <a:rPr lang="ru-RU" dirty="0"/>
              <a:t>обработка</a:t>
            </a:r>
            <a:br>
              <a:rPr lang="ru-RU" dirty="0"/>
            </a:br>
            <a:r>
              <a:rPr lang="ru-RU" dirty="0"/>
              <a:t>информации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Информатика 10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94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67544"/>
          </a:xfrm>
        </p:spPr>
        <p:txBody>
          <a:bodyPr>
            <a:noAutofit/>
          </a:bodyPr>
          <a:lstStyle/>
          <a:p>
            <a:r>
              <a:rPr lang="ru-RU" sz="4000" dirty="0"/>
              <a:t>П</a:t>
            </a:r>
            <a:r>
              <a:rPr lang="ru-RU" sz="4000" dirty="0" smtClean="0"/>
              <a:t>ример </a:t>
            </a:r>
            <a:r>
              <a:rPr lang="ru-RU" sz="4000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45740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1979712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968585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28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736579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1979712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058339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3429000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488806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2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0.0525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0.04723 0.0002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052405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2411760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073726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3810811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9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0.05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64939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186109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4170851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411760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09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2.5E-6 -0.05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4722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38520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2843808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284024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3810811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02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0.05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56297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348308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4170851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771800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68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2.5E-6 -0.05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4722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867130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3203848" y="25984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225964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3810811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15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0.05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38596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014602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4170851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203848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86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2.5E-6 -0.05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4722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741113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3635896" y="2631367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756808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3810811"/>
            <a:ext cx="8352928" cy="360040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81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2.5E-6 0.05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196416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3635896" y="2620211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624316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4509120"/>
            <a:ext cx="8352928" cy="576064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10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-0.04722 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30-х годах XX века возникает новая наука — теория алгоритмов. Вопрос, на который ищет ответ эта наука: для всякой ли задачи обработки информации может быть построен алгоритм решения? Но чтобы ответить на этот вопрос, надо сначала договориться об исполнителе, на которого должен быть ориентирован алгоритм.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78261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3203848" y="263691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596307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5081736"/>
            <a:ext cx="8352928" cy="288032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76667" y="217907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12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ример </a:t>
            </a:r>
            <a:r>
              <a:rPr lang="ru-RU" dirty="0"/>
              <a:t>программы решения задачи на машине Поста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Исходное состояние показано на </a:t>
            </a:r>
            <a:r>
              <a:rPr lang="ru-RU" dirty="0" smtClean="0"/>
              <a:t>рисунке. </a:t>
            </a:r>
            <a:r>
              <a:rPr lang="ru-RU" dirty="0"/>
              <a:t>Машина должна стереть знак в текущей клетке и присоединить его слева к группе знаков, расположен­ных справа от каретки.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271543"/>
              </p:ext>
            </p:extLst>
          </p:nvPr>
        </p:nvGraphicFramePr>
        <p:xfrm>
          <a:off x="1403648" y="2204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3275856" y="25984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351216"/>
              </p:ext>
            </p:extLst>
          </p:nvPr>
        </p:nvGraphicFramePr>
        <p:xfrm>
          <a:off x="539552" y="3140969"/>
          <a:ext cx="8219256" cy="28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90"/>
                <a:gridCol w="5907566"/>
              </a:tblGrid>
              <a:tr h="26935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Команда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Действие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 ↕ </a:t>
                      </a:r>
                      <a:r>
                        <a:rPr lang="ru-RU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Стирание метки;</a:t>
                      </a:r>
                      <a:r>
                        <a:rPr lang="ru-RU" sz="1400" baseline="0" dirty="0" smtClean="0"/>
                        <a:t> переход к следующей команде</a:t>
                      </a:r>
                      <a:endParaRPr lang="ru-RU" sz="1400" dirty="0"/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r>
                        <a:rPr lang="en-US" sz="1400" dirty="0" smtClean="0"/>
                        <a:t> → </a:t>
                      </a: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вправо на один шаг</a:t>
                      </a:r>
                    </a:p>
                  </a:txBody>
                  <a:tcPr/>
                </a:tc>
              </a:tr>
              <a:tr h="35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?</a:t>
                      </a:r>
                      <a:r>
                        <a:rPr lang="ru-RU" sz="1400" baseline="0" dirty="0" smtClean="0"/>
                        <a:t> 2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4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клетка пустая, то переход к команде 2, иначе – к команде 4</a:t>
                      </a:r>
                      <a:endParaRPr lang="ru-RU" sz="1400" dirty="0"/>
                    </a:p>
                  </a:txBody>
                  <a:tcPr/>
                </a:tc>
              </a:tr>
              <a:tr h="45790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 ← </a:t>
                      </a: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Сдвиг влево на шаг (команда выполнится , когда каретка выйдет на первый знак группы)</a:t>
                      </a:r>
                    </a:p>
                  </a:txBody>
                  <a:tcPr/>
                </a:tc>
              </a:tr>
              <a:tr h="2693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 v </a:t>
                      </a:r>
                      <a:r>
                        <a:rPr lang="ru-RU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Запись метки в пустую клетку</a:t>
                      </a:r>
                      <a:endParaRPr lang="ru-RU" sz="1400" dirty="0"/>
                    </a:p>
                  </a:txBody>
                  <a:tcPr/>
                </a:tc>
              </a:tr>
              <a:tr h="660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 !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Остановка машины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5389646"/>
            <a:ext cx="8352928" cy="631641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3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процессе выполнения приведенной программы многократно повторя­ется выполнение команд с номерами 2 и 3. Такая ситуация называется циклом. Напомним, что цикл относится к числу основных алгоритмичес­ких структур вместе со следованием и ветвлением.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56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http://images.yandex.ru/yandsearch?rpt=simage&amp;ed=1&amp;text=%</a:t>
            </a:r>
            <a:r>
              <a:rPr lang="en-US" dirty="0" smtClean="0">
                <a:hlinkClick r:id="rId2"/>
              </a:rPr>
              <a:t>D0%90%D0%BB%D0%B0%D0%BD%20%D0%A2%D1%8C%D1%8E%D1%80%D0%B8%D0%BD%D0%B3&amp;p=11&amp;img_url=www.mathcomp.leeds.ac.uk%2Fturing2012%2FImages%2FTuring7.jpg</a:t>
            </a:r>
            <a:endParaRPr lang="ru-RU" dirty="0" smtClean="0"/>
          </a:p>
          <a:p>
            <a:r>
              <a:rPr lang="en-US" dirty="0">
                <a:hlinkClick r:id="rId3"/>
              </a:rPr>
              <a:t>http://ru.wikipedia.org/wiki/</a:t>
            </a:r>
            <a:r>
              <a:rPr lang="ru-RU" dirty="0">
                <a:hlinkClick r:id="rId3"/>
              </a:rPr>
              <a:t>Файл:</a:t>
            </a:r>
            <a:r>
              <a:rPr lang="en-US" dirty="0" smtClean="0">
                <a:hlinkClick r:id="rId3"/>
              </a:rPr>
              <a:t>Emil_Leon_Post.jpg</a:t>
            </a:r>
            <a:endParaRPr lang="ru-RU" dirty="0" smtClean="0"/>
          </a:p>
          <a:p>
            <a:r>
              <a:rPr lang="ru-RU" dirty="0" smtClean="0"/>
              <a:t>Семакин И.Г., </a:t>
            </a:r>
            <a:r>
              <a:rPr lang="ru-RU" dirty="0" err="1" smtClean="0"/>
              <a:t>Хеннер</a:t>
            </a:r>
            <a:r>
              <a:rPr lang="ru-RU" dirty="0" smtClean="0"/>
              <a:t> Е.К., Информатика и ИКТ 10-11. </a:t>
            </a:r>
            <a:r>
              <a:rPr lang="ru-RU" dirty="0" smtClean="0"/>
              <a:t>И</a:t>
            </a:r>
            <a:r>
              <a:rPr lang="ru-RU" dirty="0" smtClean="0"/>
              <a:t>здат</a:t>
            </a:r>
            <a:r>
              <a:rPr lang="ru-RU" dirty="0" smtClean="0"/>
              <a:t>ельство БИНОМ Лаборатория знаний, 2009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1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6635080" cy="5491931"/>
          </a:xfrm>
        </p:spPr>
        <p:txBody>
          <a:bodyPr>
            <a:normAutofit/>
          </a:bodyPr>
          <a:lstStyle/>
          <a:p>
            <a:r>
              <a:rPr lang="ru-RU" dirty="0"/>
              <a:t>Английский ученый Алан Тьюринг предложил модель такого исполни­теля, получившую название «машина Тьюринга». По замыслу </a:t>
            </a:r>
            <a:r>
              <a:rPr lang="ru-RU" dirty="0" smtClean="0"/>
              <a:t>Тьюринга, его </a:t>
            </a:r>
            <a:r>
              <a:rPr lang="ru-RU" dirty="0"/>
              <a:t>«машина» является универсальным исполнителем об­работки любых символьных последовательностей в лю­бом алфавите.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10" y="1844824"/>
            <a:ext cx="190101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746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260648"/>
            <a:ext cx="5760640" cy="6192688"/>
          </a:xfrm>
        </p:spPr>
        <p:txBody>
          <a:bodyPr>
            <a:normAutofit/>
          </a:bodyPr>
          <a:lstStyle/>
          <a:p>
            <a:r>
              <a:rPr lang="ru-RU" dirty="0"/>
              <a:t>Практически одновременно с Тьюрингом (1936-1937 гг.) другую модель алгоритмической машины описал Эмиль Пост. Машина Поста работает с двоичным алфавитом и несколько проще в своем «устройстве». Можно сказать, что машина Поста является частным слу­чаем машины Тьюринга. Однако именно работа с двоич­ным алфавитом представляет наибольший интерес, по­скольку, как вы знаете, современный компьютер тоже ра­ботает с двоичным алфавитом.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2232248" cy="3047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1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Ал­горитм, по которому работает машина Поста, будем на­зывать программой.</a:t>
            </a:r>
          </a:p>
          <a:p>
            <a:r>
              <a:rPr lang="ru-RU" dirty="0"/>
              <a:t>Договоримся о терминологии: под словом «програм­ма» мы всегда будем понимать алгоритм, записанный по строгим правилам языка команд исполнителя — на языке программирования для данного исполнителя.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9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Опишем архитектуру машины </a:t>
            </a:r>
            <a:r>
              <a:rPr lang="ru-RU" dirty="0" smtClean="0"/>
              <a:t>Поста. Име­ется </a:t>
            </a:r>
            <a:r>
              <a:rPr lang="ru-RU" dirty="0"/>
              <a:t>бесконечная информационная лента, разделенная на позиции — клетки. В каждой клетке может либо сто­ять метка (некоторый знак), либо отсутствовать (пусто).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37943"/>
              </p:ext>
            </p:extLst>
          </p:nvPr>
        </p:nvGraphicFramePr>
        <p:xfrm>
          <a:off x="1403648" y="321297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1979712" y="3645024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23528" y="4221088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Вдоль ленты движется каретка — считывающее устройство. На рисун­ке она обозначена стрелкой. Каретка может передвигаться шагами: один шаг — смещение на одну клетку вправо или влево. Клетку, под которой установлена каретка, будем называть текущей.</a:t>
            </a:r>
          </a:p>
          <a:p>
            <a:r>
              <a:rPr lang="ru-RU" dirty="0"/>
              <a:t>Каретка является еще и процессором машины. С ее помощью машина может:</a:t>
            </a:r>
          </a:p>
          <a:p>
            <a:r>
              <a:rPr lang="ru-RU" dirty="0"/>
              <a:t>•	распознать, пустая клетка или помеченная знаком;</a:t>
            </a:r>
          </a:p>
          <a:p>
            <a:r>
              <a:rPr lang="ru-RU" dirty="0"/>
              <a:t>•	стереть знак в текущей клетке;</a:t>
            </a:r>
          </a:p>
          <a:p>
            <a:r>
              <a:rPr lang="ru-RU" dirty="0"/>
              <a:t>•	записать знак в пустую текущую клетку.</a:t>
            </a:r>
          </a:p>
        </p:txBody>
      </p:sp>
    </p:spTree>
    <p:extLst>
      <p:ext uri="{BB962C8B-B14F-4D97-AF65-F5344CB8AC3E}">
        <p14:creationId xmlns:p14="http://schemas.microsoft.com/office/powerpoint/2010/main" val="377308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Если произвести замену меток на единицы, а пустых клеток — на нули, то информацию на ленте можно будет рассматривать как аналог двоично­го кода телеграфного сообщения или данных в памяти компьютера. Существенное отличие каретки-процессора машины Поста от процессора компьютера состоит в том, что в компьютере возможен доступ процессора к ячейкам памяти в произвольном порядке, а в машине Поста — только последовательно.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5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Назначение машины Поста — производить преобразования на инфор­мационной ленте. Исходное состояние ленты можно рассматривать как исходные данные задачи, конечное состояние ленты — результат реше­ния задачи. Кроме того, в исходные данные входит информация о началь­ном положении каретки.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1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Система </a:t>
            </a:r>
            <a:r>
              <a:rPr lang="ru-RU" dirty="0"/>
              <a:t>команд машины Поста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082270"/>
              </p:ext>
            </p:extLst>
          </p:nvPr>
        </p:nvGraphicFramePr>
        <p:xfrm>
          <a:off x="457200" y="1600200"/>
          <a:ext cx="8229598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599"/>
                <a:gridCol w="591499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Команда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← 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Сдвиг каретки на шаг влево и переход </a:t>
                      </a:r>
                      <a:r>
                        <a:rPr lang="ru-RU" baseline="0" dirty="0" smtClean="0"/>
                        <a:t> к выполнению команды с номером </a:t>
                      </a:r>
                      <a:r>
                        <a:rPr lang="en-US" baseline="0" dirty="0" smtClean="0"/>
                        <a:t>m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→ 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Сдвиг каретки на шаг вправо и переход </a:t>
                      </a:r>
                      <a:r>
                        <a:rPr lang="ru-RU" baseline="0" dirty="0" smtClean="0"/>
                        <a:t> к выполнению команды с номером </a:t>
                      </a:r>
                      <a:r>
                        <a:rPr lang="en-US" baseline="0" dirty="0" smtClean="0"/>
                        <a:t>m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v 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Запись метки  в</a:t>
                      </a:r>
                      <a:r>
                        <a:rPr lang="ru-RU" baseline="0" dirty="0" smtClean="0"/>
                        <a:t> текущую пустую клетку и переход к выполнению команды с номером </a:t>
                      </a:r>
                      <a:r>
                        <a:rPr lang="en-US" baseline="0" dirty="0" smtClean="0"/>
                        <a:t>m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↕ 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Стирание метки  в</a:t>
                      </a:r>
                      <a:r>
                        <a:rPr lang="ru-RU" baseline="0" dirty="0" smtClean="0"/>
                        <a:t> текущей клетке и переход к выполнению команды с номером </a:t>
                      </a:r>
                      <a:r>
                        <a:rPr lang="en-US" baseline="0" dirty="0" smtClean="0"/>
                        <a:t>m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!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Остановка выполнения программы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 </a:t>
                      </a:r>
                      <a:r>
                        <a:rPr lang="ru-RU" dirty="0" smtClean="0"/>
                        <a:t>?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err="1" smtClean="0"/>
                        <a:t>m,k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Переход в зависимости от содержимого текущей клетки: если текущая клетка пустая, то следующей будет выполняться команда с номером </a:t>
                      </a:r>
                      <a:r>
                        <a:rPr lang="en-US" dirty="0" smtClean="0"/>
                        <a:t>m</a:t>
                      </a:r>
                      <a:r>
                        <a:rPr lang="ru-RU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если непустая – команда с номером </a:t>
                      </a:r>
                      <a:r>
                        <a:rPr lang="en-US" baseline="0" dirty="0" smtClean="0"/>
                        <a:t>k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8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149</TotalTime>
  <Words>1874</Words>
  <Application>Microsoft Office PowerPoint</Application>
  <PresentationFormat>Экран (4:3)</PresentationFormat>
  <Paragraphs>288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Исполнительная</vt:lpstr>
      <vt:lpstr>Автоматическая обработка информации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команд машины Поста 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Пример программы решения задачи на машине Поста</vt:lpstr>
      <vt:lpstr>Презентация PowerPoint</vt:lpstr>
      <vt:lpstr>Источники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Автоматическая обработка информации </dc:title>
  <dc:creator>User</dc:creator>
  <cp:lastModifiedBy>User</cp:lastModifiedBy>
  <cp:revision>14</cp:revision>
  <dcterms:created xsi:type="dcterms:W3CDTF">2011-12-08T17:32:29Z</dcterms:created>
  <dcterms:modified xsi:type="dcterms:W3CDTF">2011-12-24T16:12:25Z</dcterms:modified>
</cp:coreProperties>
</file>