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62" r:id="rId2"/>
    <p:sldId id="256" r:id="rId3"/>
    <p:sldId id="263" r:id="rId4"/>
    <p:sldId id="257" r:id="rId5"/>
    <p:sldId id="264" r:id="rId6"/>
    <p:sldId id="265" r:id="rId7"/>
    <p:sldId id="259" r:id="rId8"/>
    <p:sldId id="267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106" d="100"/>
          <a:sy n="106" d="100"/>
        </p:scale>
        <p:origin x="54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DF13-46EE-474B-96CD-E79CFDEF26F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EAF4-6F3C-4145-B7DD-C63DB80B4F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64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DF13-46EE-474B-96CD-E79CFDEF26F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EAF4-6F3C-4145-B7DD-C63DB80B4F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20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DF13-46EE-474B-96CD-E79CFDEF26F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EAF4-6F3C-4145-B7DD-C63DB80B4F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918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99B507C-F1B8-4F38-A53F-270880A56C3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415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DF13-46EE-474B-96CD-E79CFDEF26F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EAF4-6F3C-4145-B7DD-C63DB80B4F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41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DF13-46EE-474B-96CD-E79CFDEF26F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EAF4-6F3C-4145-B7DD-C63DB80B4F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22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DF13-46EE-474B-96CD-E79CFDEF26F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EAF4-6F3C-4145-B7DD-C63DB80B4F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29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DF13-46EE-474B-96CD-E79CFDEF26F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EAF4-6F3C-4145-B7DD-C63DB80B4F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48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DF13-46EE-474B-96CD-E79CFDEF26F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EAF4-6F3C-4145-B7DD-C63DB80B4F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049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DF13-46EE-474B-96CD-E79CFDEF26F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EAF4-6F3C-4145-B7DD-C63DB80B4F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498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DF13-46EE-474B-96CD-E79CFDEF26F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EAF4-6F3C-4145-B7DD-C63DB80B4F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68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ADF13-46EE-474B-96CD-E79CFDEF26F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EAF4-6F3C-4145-B7DD-C63DB80B4F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23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ADF13-46EE-474B-96CD-E79CFDEF26F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FEAF4-6F3C-4145-B7DD-C63DB80B4F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821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11" Type="http://schemas.openxmlformats.org/officeDocument/2006/relationships/image" Target="../media/image11.gif"/><Relationship Id="rId5" Type="http://schemas.openxmlformats.org/officeDocument/2006/relationships/image" Target="../media/image5.gif"/><Relationship Id="rId10" Type="http://schemas.openxmlformats.org/officeDocument/2006/relationships/image" Target="../media/image10.gif"/><Relationship Id="rId4" Type="http://schemas.openxmlformats.org/officeDocument/2006/relationships/image" Target="../media/image4.gif"/><Relationship Id="rId9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25454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01515" y="1785926"/>
            <a:ext cx="884248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1.Что такое Физика?</a:t>
            </a:r>
          </a:p>
          <a:p>
            <a:r>
              <a:rPr lang="ru-RU" sz="2800" dirty="0" smtClean="0"/>
              <a:t>2.Что изучает физика?</a:t>
            </a:r>
          </a:p>
          <a:p>
            <a:r>
              <a:rPr lang="ru-RU" sz="2800" dirty="0" smtClean="0"/>
              <a:t>3.Какие физические явления вам известны?</a:t>
            </a:r>
          </a:p>
          <a:p>
            <a:r>
              <a:rPr lang="ru-RU" sz="2800" dirty="0" smtClean="0"/>
              <a:t>4.Приведите примеры физических явлений?</a:t>
            </a:r>
          </a:p>
          <a:p>
            <a:r>
              <a:rPr lang="ru-RU" sz="2800" dirty="0" smtClean="0"/>
              <a:t>5.В чем заключается задача физики?</a:t>
            </a:r>
          </a:p>
          <a:p>
            <a:r>
              <a:rPr lang="ru-RU" sz="2800" dirty="0" smtClean="0"/>
              <a:t>6.Какое значение имеет физика для техники?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357166"/>
            <a:ext cx="85154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ответьте на вопросы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C0000"/>
                </a:solidFill>
              </a:rPr>
              <a:t>Тема урока:</a:t>
            </a:r>
            <a:r>
              <a:rPr lang="ru-RU" b="1" i="1" dirty="0" smtClean="0">
                <a:solidFill>
                  <a:srgbClr val="CC0000"/>
                </a:solidFill>
              </a:rPr>
              <a:t/>
            </a:r>
            <a:br>
              <a:rPr lang="ru-RU" b="1" i="1" dirty="0" smtClean="0">
                <a:solidFill>
                  <a:srgbClr val="CC0000"/>
                </a:solidFill>
              </a:rPr>
            </a:br>
            <a:r>
              <a:rPr lang="ru-RU" b="1" i="1" dirty="0" smtClean="0">
                <a:solidFill>
                  <a:srgbClr val="CC0000"/>
                </a:solidFill>
              </a:rPr>
              <a:t/>
            </a:r>
            <a:br>
              <a:rPr lang="ru-RU" b="1" i="1" dirty="0" smtClean="0">
                <a:solidFill>
                  <a:srgbClr val="CC0000"/>
                </a:solidFill>
              </a:rPr>
            </a:br>
            <a:r>
              <a:rPr lang="ru-RU" sz="6000" dirty="0" smtClean="0">
                <a:solidFill>
                  <a:srgbClr val="CC0000"/>
                </a:solidFill>
              </a:rPr>
              <a:t>«Методы </a:t>
            </a:r>
            <a:r>
              <a:rPr lang="ru-RU" sz="6000" dirty="0" smtClean="0">
                <a:solidFill>
                  <a:srgbClr val="CC0000"/>
                </a:solidFill>
              </a:rPr>
              <a:t>физического </a:t>
            </a:r>
            <a:r>
              <a:rPr lang="ru-RU" sz="6000" dirty="0" smtClean="0">
                <a:solidFill>
                  <a:srgbClr val="CC0000"/>
                </a:solidFill>
              </a:rPr>
              <a:t>познания»</a:t>
            </a:r>
            <a:r>
              <a:rPr lang="ru-RU" sz="6000" dirty="0" smtClean="0">
                <a:solidFill>
                  <a:srgbClr val="CC0000"/>
                </a:solidFill>
              </a:rPr>
              <a:t/>
            </a:r>
            <a:br>
              <a:rPr lang="ru-RU" sz="6000" dirty="0" smtClean="0">
                <a:solidFill>
                  <a:srgbClr val="CC0000"/>
                </a:solidFill>
              </a:rPr>
            </a:br>
            <a:endParaRPr lang="ru-RU" sz="6000" dirty="0"/>
          </a:p>
        </p:txBody>
      </p:sp>
      <p:pic>
        <p:nvPicPr>
          <p:cNvPr id="4" name="Picture 5" descr="44R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24687" y="3071810"/>
            <a:ext cx="2119313" cy="378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dirty="0" smtClean="0">
                <a:solidFill>
                  <a:srgbClr val="008000"/>
                </a:solidFill>
              </a:rPr>
              <a:t>термины</a:t>
            </a:r>
            <a:r>
              <a:rPr lang="ru-RU" b="1" i="1" dirty="0" smtClean="0"/>
              <a:t> </a:t>
            </a:r>
            <a:r>
              <a:rPr lang="ru-RU" dirty="0" smtClean="0"/>
              <a:t>- </a:t>
            </a:r>
            <a:r>
              <a:rPr lang="ru-RU" dirty="0" smtClean="0">
                <a:ln w="10160">
                  <a:noFill/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специальные слова, обозначающие физические понятия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9758402" cy="45259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CC0000"/>
                </a:solidFill>
              </a:rPr>
              <a:t>Материя</a:t>
            </a:r>
            <a:r>
              <a:rPr lang="ru-RU" dirty="0" smtClean="0"/>
              <a:t> - это все то, что существует во </a:t>
            </a:r>
          </a:p>
          <a:p>
            <a:pPr>
              <a:buNone/>
            </a:pPr>
            <a:r>
              <a:rPr lang="ru-RU" dirty="0" smtClean="0"/>
              <a:t>Вселенной независимо от нашего сознания.</a:t>
            </a:r>
          </a:p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43174" y="3143248"/>
            <a:ext cx="3214710" cy="7143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4400" dirty="0" smtClean="0">
                <a:solidFill>
                  <a:srgbClr val="CC0000"/>
                </a:solidFill>
              </a:rPr>
              <a:t>Материя</a:t>
            </a:r>
            <a:r>
              <a:rPr lang="ru-RU" sz="4400" dirty="0" smtClean="0"/>
              <a:t> </a:t>
            </a:r>
            <a:endParaRPr lang="ru-RU" sz="4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4929198"/>
            <a:ext cx="2143140" cy="92869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tx1"/>
                </a:solidFill>
              </a:rPr>
              <a:t>тело</a:t>
            </a:r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86116" y="4929198"/>
            <a:ext cx="2286016" cy="10001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вещество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00826" y="5000636"/>
            <a:ext cx="2143140" cy="92869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поле</a:t>
            </a:r>
            <a:endParaRPr lang="ru-RU" sz="4400" dirty="0"/>
          </a:p>
        </p:txBody>
      </p:sp>
      <p:cxnSp>
        <p:nvCxnSpPr>
          <p:cNvPr id="9" name="Прямая со стрелкой 8"/>
          <p:cNvCxnSpPr>
            <a:stCxn id="4" idx="2"/>
            <a:endCxn id="5" idx="0"/>
          </p:cNvCxnSpPr>
          <p:nvPr/>
        </p:nvCxnSpPr>
        <p:spPr>
          <a:xfrm rot="5400000">
            <a:off x="2303844" y="2982513"/>
            <a:ext cx="1071570" cy="282180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286248" y="3857628"/>
            <a:ext cx="3357586" cy="1071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H="1">
            <a:off x="3750463" y="4393413"/>
            <a:ext cx="1071572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143932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4000" dirty="0" smtClean="0"/>
              <a:t>Физическое тело</a:t>
            </a:r>
            <a:r>
              <a:rPr lang="ru-RU" dirty="0" smtClean="0"/>
              <a:t> </a:t>
            </a:r>
            <a:r>
              <a:rPr lang="ru-RU" sz="3600" dirty="0" smtClean="0"/>
              <a:t>– любой предмет</a:t>
            </a:r>
          </a:p>
        </p:txBody>
      </p:sp>
      <p:pic>
        <p:nvPicPr>
          <p:cNvPr id="4099" name="Picture 4" descr="PH01120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2357430"/>
            <a:ext cx="1905000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5" descr="AG00058_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500306"/>
            <a:ext cx="2038350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0" descr="J0076186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571472" y="5000636"/>
            <a:ext cx="1944688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5" descr="17b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43834" y="1357298"/>
            <a:ext cx="1112838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7" descr="CANDLITE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4348" y="2500306"/>
            <a:ext cx="98107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9" descr="Camera-1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72396" y="3286124"/>
            <a:ext cx="14287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f55.g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29256" y="4714884"/>
            <a:ext cx="1285884" cy="1357322"/>
          </a:xfrm>
          <a:prstGeom prst="rect">
            <a:avLst/>
          </a:prstGeom>
        </p:spPr>
      </p:pic>
      <p:pic>
        <p:nvPicPr>
          <p:cNvPr id="11" name="Рисунок 10" descr="Frog_15.gif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71538" y="4929198"/>
            <a:ext cx="1143008" cy="1214446"/>
          </a:xfrm>
          <a:prstGeom prst="rect">
            <a:avLst/>
          </a:prstGeom>
        </p:spPr>
      </p:pic>
      <p:pic>
        <p:nvPicPr>
          <p:cNvPr id="12" name="Рисунок 11" descr="224.gif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4348" y="1785926"/>
            <a:ext cx="800100" cy="466725"/>
          </a:xfrm>
          <a:prstGeom prst="rect">
            <a:avLst/>
          </a:prstGeom>
        </p:spPr>
      </p:pic>
      <p:pic>
        <p:nvPicPr>
          <p:cNvPr id="13" name="Рисунок 12" descr="57.gif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28926" y="5072074"/>
            <a:ext cx="1595438" cy="1500198"/>
          </a:xfrm>
          <a:prstGeom prst="rect">
            <a:avLst/>
          </a:prstGeom>
        </p:spPr>
      </p:pic>
      <p:pic>
        <p:nvPicPr>
          <p:cNvPr id="14" name="Рисунок 13" descr="15.jpg"/>
          <p:cNvPicPr>
            <a:picLocks noChangeAspect="1"/>
          </p:cNvPicPr>
          <p:nvPr/>
        </p:nvPicPr>
        <p:blipFill>
          <a:blip r:embed="rId12"/>
          <a:srcRect b="13977"/>
          <a:stretch>
            <a:fillRect/>
          </a:stretch>
        </p:blipFill>
        <p:spPr>
          <a:xfrm>
            <a:off x="7572376" y="4855090"/>
            <a:ext cx="1571624" cy="2002910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1643042" y="1357298"/>
            <a:ext cx="5786478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000" dirty="0" smtClean="0"/>
              <a:t>Имеет форму и объем.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/>
              <a:t>Вещество</a:t>
            </a:r>
            <a:r>
              <a:rPr lang="ru-RU" dirty="0" smtClean="0"/>
              <a:t> -</a:t>
            </a:r>
            <a:r>
              <a:rPr lang="ru-RU" b="1" i="1" dirty="0" smtClean="0"/>
              <a:t>то, из чего состоят  </a:t>
            </a:r>
            <a:br>
              <a:rPr lang="ru-RU" b="1" i="1" dirty="0" smtClean="0"/>
            </a:br>
            <a:r>
              <a:rPr lang="ru-RU" b="1" i="1" dirty="0"/>
              <a:t> </a:t>
            </a:r>
            <a:r>
              <a:rPr lang="ru-RU" b="1" i="1" dirty="0" smtClean="0"/>
              <a:t>           физические тела.</a:t>
            </a:r>
            <a:endParaRPr lang="ru-RU" dirty="0"/>
          </a:p>
        </p:txBody>
      </p:sp>
      <p:pic>
        <p:nvPicPr>
          <p:cNvPr id="4" name="Содержимое 3" descr="AG00129_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3071810"/>
            <a:ext cx="1470830" cy="1470830"/>
          </a:xfrm>
        </p:spPr>
      </p:pic>
      <p:pic>
        <p:nvPicPr>
          <p:cNvPr id="6" name="Рисунок 5" descr="BS00135_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636" y="3857628"/>
            <a:ext cx="2756407" cy="2091683"/>
          </a:xfrm>
          <a:prstGeom prst="rect">
            <a:avLst/>
          </a:prstGeom>
        </p:spPr>
      </p:pic>
      <p:pic>
        <p:nvPicPr>
          <p:cNvPr id="8" name="Picture 9" descr="kaplya1"/>
          <p:cNvPicPr>
            <a:picLocks noChangeAspect="1" noChangeArrowheads="1"/>
          </p:cNvPicPr>
          <p:nvPr/>
        </p:nvPicPr>
        <p:blipFill>
          <a:blip r:embed="rId4"/>
          <a:srcRect t="52419"/>
          <a:stretch>
            <a:fillRect/>
          </a:stretch>
        </p:blipFill>
        <p:spPr bwMode="auto">
          <a:xfrm>
            <a:off x="2928926" y="4857760"/>
            <a:ext cx="2513019" cy="173354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285852" y="2285992"/>
            <a:ext cx="19448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железо</a:t>
            </a:r>
            <a:endParaRPr lang="ru-RU" sz="4400" dirty="0"/>
          </a:p>
        </p:txBody>
      </p:sp>
      <p:sp>
        <p:nvSpPr>
          <p:cNvPr id="12" name="TextBox 11"/>
          <p:cNvSpPr txBox="1"/>
          <p:nvPr/>
        </p:nvSpPr>
        <p:spPr>
          <a:xfrm>
            <a:off x="3214678" y="3786190"/>
            <a:ext cx="14259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вода</a:t>
            </a:r>
            <a:endParaRPr lang="ru-RU" sz="4800" dirty="0"/>
          </a:p>
        </p:txBody>
      </p:sp>
      <p:sp>
        <p:nvSpPr>
          <p:cNvPr id="13" name="TextBox 12"/>
          <p:cNvSpPr txBox="1"/>
          <p:nvPr/>
        </p:nvSpPr>
        <p:spPr>
          <a:xfrm>
            <a:off x="6429388" y="3000372"/>
            <a:ext cx="18504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бумага</a:t>
            </a:r>
            <a:endParaRPr lang="ru-RU" sz="4400" dirty="0"/>
          </a:p>
        </p:txBody>
      </p:sp>
      <p:pic>
        <p:nvPicPr>
          <p:cNvPr id="1026" name="Picture 2" descr="D:\Мои документы\Мои рисунки\Таблицы и рисунки по физике\molecul7curves8.jpg"/>
          <p:cNvPicPr>
            <a:picLocks noChangeAspect="1" noChangeArrowheads="1"/>
          </p:cNvPicPr>
          <p:nvPr/>
        </p:nvPicPr>
        <p:blipFill>
          <a:blip r:embed="rId5"/>
          <a:srcRect l="6500" t="49106" r="5000" b="11373"/>
          <a:stretch>
            <a:fillRect/>
          </a:stretch>
        </p:blipFill>
        <p:spPr bwMode="auto">
          <a:xfrm>
            <a:off x="214282" y="1785926"/>
            <a:ext cx="8786873" cy="4857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329114" cy="511156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CC0000"/>
                </a:solidFill>
              </a:rPr>
              <a:t>Выполните  задание</a:t>
            </a:r>
          </a:p>
        </p:txBody>
      </p:sp>
      <p:graphicFrame>
        <p:nvGraphicFramePr>
          <p:cNvPr id="8221" name="Group 29"/>
          <p:cNvGraphicFramePr>
            <a:graphicFrameLocks noGrp="1"/>
          </p:cNvGraphicFramePr>
          <p:nvPr>
            <p:ph type="tbl" idx="1"/>
          </p:nvPr>
        </p:nvGraphicFramePr>
        <p:xfrm>
          <a:off x="500034" y="4500570"/>
          <a:ext cx="8229600" cy="2071702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50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Физическое явление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Физическое тело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Вещество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66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6580-3F7B-44BF-84A7-4A2E1828BBFE}" type="slidenum">
              <a:rPr lang="ru-RU"/>
              <a:pPr/>
              <a:t>6</a:t>
            </a:fld>
            <a:endParaRPr lang="ru-RU" dirty="0"/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0" y="428604"/>
            <a:ext cx="971553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Что из перечисленного </a:t>
            </a:r>
            <a:r>
              <a:rPr lang="ru-RU" sz="2800" dirty="0">
                <a:solidFill>
                  <a:srgbClr val="7030A0"/>
                </a:solidFill>
              </a:rPr>
              <a:t>ниже можно отнести к </a:t>
            </a:r>
            <a:r>
              <a:rPr lang="ru-RU" sz="2800" dirty="0" smtClean="0">
                <a:solidFill>
                  <a:srgbClr val="7030A0"/>
                </a:solidFill>
              </a:rPr>
              <a:t>  </a:t>
            </a:r>
          </a:p>
          <a:p>
            <a:r>
              <a:rPr lang="ru-RU" sz="2800" dirty="0" smtClean="0">
                <a:solidFill>
                  <a:srgbClr val="7030A0"/>
                </a:solidFill>
              </a:rPr>
              <a:t>физическим </a:t>
            </a:r>
            <a:r>
              <a:rPr lang="ru-RU" sz="2800" dirty="0">
                <a:solidFill>
                  <a:srgbClr val="7030A0"/>
                </a:solidFill>
              </a:rPr>
              <a:t>явлениям, к физическим </a:t>
            </a:r>
            <a:r>
              <a:rPr lang="ru-RU" sz="2800" dirty="0" smtClean="0">
                <a:solidFill>
                  <a:srgbClr val="7030A0"/>
                </a:solidFill>
              </a:rPr>
              <a:t>телам, </a:t>
            </a:r>
            <a:r>
              <a:rPr lang="ru-RU" sz="2800" dirty="0">
                <a:solidFill>
                  <a:srgbClr val="7030A0"/>
                </a:solidFill>
              </a:rPr>
              <a:t>к </a:t>
            </a:r>
            <a:r>
              <a:rPr lang="ru-RU" sz="2800" dirty="0" smtClean="0">
                <a:solidFill>
                  <a:srgbClr val="7030A0"/>
                </a:solidFill>
              </a:rPr>
              <a:t>веществам ? </a:t>
            </a:r>
            <a:endParaRPr lang="ru-RU" sz="2800" dirty="0">
              <a:solidFill>
                <a:srgbClr val="7030A0"/>
              </a:solidFill>
            </a:endParaRPr>
          </a:p>
          <a:p>
            <a:r>
              <a:rPr lang="ru-RU" sz="2800" dirty="0" smtClean="0">
                <a:solidFill>
                  <a:schemeClr val="tx2"/>
                </a:solidFill>
              </a:rPr>
              <a:t>Молния</a:t>
            </a:r>
            <a:r>
              <a:rPr lang="ru-RU" sz="2800" dirty="0">
                <a:solidFill>
                  <a:schemeClr val="tx2"/>
                </a:solidFill>
              </a:rPr>
              <a:t>, ветер, </a:t>
            </a:r>
            <a:r>
              <a:rPr lang="ru-RU" sz="2800" dirty="0" smtClean="0">
                <a:solidFill>
                  <a:schemeClr val="tx2"/>
                </a:solidFill>
              </a:rPr>
              <a:t>алюминиевая ложка, </a:t>
            </a:r>
            <a:r>
              <a:rPr lang="ru-RU" sz="2800" dirty="0">
                <a:solidFill>
                  <a:schemeClr val="tx2"/>
                </a:solidFill>
              </a:rPr>
              <a:t>алюминий, бензин, стакан воды, снегопад, выстрел, книга, вода, </a:t>
            </a:r>
            <a:r>
              <a:rPr lang="ru-RU" sz="2800" dirty="0" smtClean="0">
                <a:solidFill>
                  <a:schemeClr val="tx2"/>
                </a:solidFill>
              </a:rPr>
              <a:t>автомобиль</a:t>
            </a:r>
          </a:p>
          <a:p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>
                <a:solidFill>
                  <a:schemeClr val="tx2"/>
                </a:solidFill>
              </a:rPr>
              <a:t>едет, велосипед, </a:t>
            </a:r>
            <a:r>
              <a:rPr lang="ru-RU" sz="2800" dirty="0" smtClean="0">
                <a:solidFill>
                  <a:schemeClr val="tx2"/>
                </a:solidFill>
              </a:rPr>
              <a:t>гроза, </a:t>
            </a:r>
            <a:r>
              <a:rPr lang="ru-RU" sz="2800" dirty="0">
                <a:solidFill>
                  <a:schemeClr val="tx2"/>
                </a:solidFill>
              </a:rPr>
              <a:t>спирт, электрический ток, </a:t>
            </a:r>
            <a:r>
              <a:rPr lang="ru-RU" sz="2800" dirty="0" smtClean="0">
                <a:solidFill>
                  <a:schemeClr val="tx2"/>
                </a:solidFill>
              </a:rPr>
              <a:t>свет</a:t>
            </a:r>
          </a:p>
          <a:p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>
                <a:solidFill>
                  <a:schemeClr val="tx2"/>
                </a:solidFill>
              </a:rPr>
              <a:t>лампы, медь, стекло, ручка, мячик, пластилин</a:t>
            </a:r>
            <a:r>
              <a:rPr lang="ru-RU" sz="2800" dirty="0" smtClean="0">
                <a:solidFill>
                  <a:schemeClr val="tx2"/>
                </a:solidFill>
              </a:rPr>
              <a:t>,  шарик из </a:t>
            </a:r>
          </a:p>
          <a:p>
            <a:r>
              <a:rPr lang="ru-RU" sz="2800" dirty="0" smtClean="0">
                <a:solidFill>
                  <a:schemeClr val="tx2"/>
                </a:solidFill>
              </a:rPr>
              <a:t>пластилина</a:t>
            </a:r>
            <a:r>
              <a:rPr lang="ru-RU" sz="2800" dirty="0">
                <a:solidFill>
                  <a:schemeClr val="tx2"/>
                </a:solidFill>
              </a:rPr>
              <a:t>, капля воды, стеклянная линза, медная проволока, электрическая лампочка</a:t>
            </a:r>
            <a:r>
              <a:rPr lang="ru-RU" sz="2800" dirty="0" smtClean="0">
                <a:solidFill>
                  <a:schemeClr val="tx2"/>
                </a:solidFill>
              </a:rPr>
              <a:t>.</a:t>
            </a:r>
            <a:r>
              <a:rPr lang="ru-RU" sz="2800" dirty="0" smtClean="0">
                <a:solidFill>
                  <a:srgbClr val="0000FF"/>
                </a:solidFill>
              </a:rPr>
              <a:t>   </a:t>
            </a:r>
          </a:p>
          <a:p>
            <a:r>
              <a:rPr lang="ru-RU" sz="2800" b="1" i="1" dirty="0">
                <a:solidFill>
                  <a:srgbClr val="0000FF"/>
                </a:solidFill>
              </a:rPr>
              <a:t> </a:t>
            </a:r>
            <a:r>
              <a:rPr lang="ru-RU" sz="2800" b="1" i="1" dirty="0" smtClean="0">
                <a:solidFill>
                  <a:srgbClr val="0000FF"/>
                </a:solidFill>
              </a:rPr>
              <a:t>                        </a:t>
            </a:r>
            <a:r>
              <a:rPr lang="ru-RU" sz="2800" dirty="0" smtClean="0">
                <a:solidFill>
                  <a:srgbClr val="0000FF"/>
                </a:solidFill>
              </a:rPr>
              <a:t>Заполните таблицу:</a:t>
            </a:r>
            <a:endParaRPr lang="ru-RU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924800" cy="1431925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0070C0"/>
                </a:solidFill>
              </a:rPr>
              <a:t>Методы изучения физики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2214554"/>
            <a:ext cx="3500462" cy="236697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4000" b="1" dirty="0" smtClean="0">
                <a:solidFill>
                  <a:srgbClr val="0070C0"/>
                </a:solidFill>
              </a:rPr>
              <a:t>Наблюдение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endParaRPr lang="ru-RU" dirty="0" smtClean="0"/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4000" b="1" dirty="0" smtClean="0">
                <a:solidFill>
                  <a:srgbClr val="0070C0"/>
                </a:solidFill>
              </a:rPr>
              <a:t>Опыт</a:t>
            </a:r>
          </a:p>
        </p:txBody>
      </p:sp>
      <p:pic>
        <p:nvPicPr>
          <p:cNvPr id="8196" name="Picture 8" descr="binoculars-motion3-whit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1928802"/>
            <a:ext cx="1538288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11" descr="image00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4643446"/>
            <a:ext cx="1905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30R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3286124"/>
            <a:ext cx="2378075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6215074" y="1857364"/>
            <a:ext cx="23574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проводить не один раз, чтобы получить более полную картину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160922" y="5500702"/>
            <a:ext cx="39830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в</a:t>
            </a:r>
            <a:r>
              <a:rPr lang="ru-RU" sz="2400" dirty="0" smtClean="0"/>
              <a:t>о время опытов </a:t>
            </a:r>
          </a:p>
          <a:p>
            <a:pPr algn="ctr"/>
            <a:r>
              <a:rPr lang="ru-RU" sz="2400" dirty="0" smtClean="0"/>
              <a:t>проводят </a:t>
            </a:r>
            <a:r>
              <a:rPr lang="ru-RU" sz="2400" b="1" i="1" dirty="0" smtClean="0"/>
              <a:t>измерения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6015-4A6E-4750-A79C-533D549B2E23}" type="slidenum">
              <a:rPr lang="ru-RU"/>
              <a:pPr/>
              <a:t>8</a:t>
            </a:fld>
            <a:endParaRPr lang="ru-RU"/>
          </a:p>
        </p:txBody>
      </p:sp>
      <p:pic>
        <p:nvPicPr>
          <p:cNvPr id="5122" name="Picture 2" descr="poznani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147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f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948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28728" y="20716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 rot="322883">
            <a:off x="1214414" y="1500174"/>
            <a:ext cx="25717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Домашнее задание:</a:t>
            </a:r>
            <a:endParaRPr lang="ru-RU" sz="4000" dirty="0"/>
          </a:p>
        </p:txBody>
      </p:sp>
      <p:pic>
        <p:nvPicPr>
          <p:cNvPr id="5" name="Рисунок 4" descr="a015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2852"/>
            <a:ext cx="1393147" cy="1357322"/>
          </a:xfrm>
          <a:prstGeom prst="rect">
            <a:avLst/>
          </a:prstGeom>
        </p:spPr>
      </p:pic>
      <p:pic>
        <p:nvPicPr>
          <p:cNvPr id="6" name="Рисунок 5" descr="собачка с сердцем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9454" y="4214818"/>
            <a:ext cx="1428760" cy="116681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 rot="246497">
            <a:off x="1272156" y="3397093"/>
            <a:ext cx="260840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smtClean="0">
                <a:solidFill>
                  <a:srgbClr val="CC0000"/>
                </a:solidFill>
              </a:rPr>
              <a:t> </a:t>
            </a:r>
            <a:r>
              <a:rPr lang="en-US" sz="7200" b="1" i="1" dirty="0" smtClean="0">
                <a:solidFill>
                  <a:srgbClr val="CC0000"/>
                </a:solidFill>
                <a:latin typeface="Times New Roman" charset="0"/>
                <a:cs typeface="Times New Roman" charset="0"/>
              </a:rPr>
              <a:t>§</a:t>
            </a:r>
            <a:r>
              <a:rPr lang="ru-RU" sz="7200" b="1" i="1" dirty="0" smtClean="0"/>
              <a:t> 2,3; </a:t>
            </a:r>
            <a:endParaRPr lang="ru-RU" sz="7200" dirty="0"/>
          </a:p>
        </p:txBody>
      </p:sp>
      <p:sp>
        <p:nvSpPr>
          <p:cNvPr id="8" name="Прямоугольник 7"/>
          <p:cNvSpPr/>
          <p:nvPr/>
        </p:nvSpPr>
        <p:spPr>
          <a:xfrm rot="21364875">
            <a:off x="5317663" y="2027699"/>
            <a:ext cx="292895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/>
              <a:t>читать, </a:t>
            </a:r>
          </a:p>
          <a:p>
            <a:r>
              <a:rPr lang="ru-RU" sz="2000" b="1" i="1" dirty="0" smtClean="0"/>
              <a:t>отвечать на вопросы, </a:t>
            </a:r>
          </a:p>
          <a:p>
            <a:r>
              <a:rPr lang="ru-RU" sz="2000" b="1" i="1" dirty="0" smtClean="0"/>
              <a:t>выучить определения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 rot="21407097">
            <a:off x="5164648" y="3862477"/>
            <a:ext cx="274376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ru-RU" sz="2400" b="1" i="1" dirty="0" smtClean="0">
                <a:solidFill>
                  <a:srgbClr val="0000FF"/>
                </a:solidFill>
              </a:rPr>
              <a:t>Успехов в изучении</a:t>
            </a:r>
          </a:p>
          <a:p>
            <a:pPr algn="ctr">
              <a:buFontTx/>
              <a:buNone/>
            </a:pPr>
            <a:r>
              <a:rPr lang="ru-RU" sz="2400" b="1" i="1" dirty="0" smtClean="0">
                <a:solidFill>
                  <a:srgbClr val="0000FF"/>
                </a:solidFill>
              </a:rPr>
              <a:t> физики!</a:t>
            </a:r>
            <a:endParaRPr lang="ru-RU" sz="2400" b="1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</TotalTime>
  <Words>222</Words>
  <Application>Microsoft Office PowerPoint</Application>
  <PresentationFormat>Экран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Тема урока:  «Методы физического познания» </vt:lpstr>
      <vt:lpstr>термины - специальные слова, обозначающие физические понятия </vt:lpstr>
      <vt:lpstr>Физическое тело – любой предмет</vt:lpstr>
      <vt:lpstr>Вещество -то, из чего состоят               физические тела.</vt:lpstr>
      <vt:lpstr>Выполните  задание</vt:lpstr>
      <vt:lpstr>Методы изучения физики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Boss</dc:creator>
  <cp:lastModifiedBy>Токарев Александр</cp:lastModifiedBy>
  <cp:revision>19</cp:revision>
  <dcterms:created xsi:type="dcterms:W3CDTF">2010-07-03T11:40:41Z</dcterms:created>
  <dcterms:modified xsi:type="dcterms:W3CDTF">2023-10-12T08:28:15Z</dcterms:modified>
</cp:coreProperties>
</file>