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xVal>
          <c:yVal>
            <c:numRef>
              <c:f>Лист1!$B$2:$B$6</c:f>
              <c:numCache>
                <c:formatCode>General</c:formatCode>
                <c:ptCount val="5"/>
                <c:pt idx="0">
                  <c:v>21</c:v>
                </c:pt>
                <c:pt idx="1">
                  <c:v>26</c:v>
                </c:pt>
                <c:pt idx="2">
                  <c:v>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0C9-4680-9DFA-0E6D10904E3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Лист1!$A$2:$A$6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xVal>
          <c:yVal>
            <c:numRef>
              <c:f>Лист1!$C$2:$C$6</c:f>
              <c:numCache>
                <c:formatCode>General</c:formatCode>
                <c:ptCount val="5"/>
                <c:pt idx="0">
                  <c:v>21</c:v>
                </c:pt>
                <c:pt idx="1">
                  <c:v>28</c:v>
                </c:pt>
                <c:pt idx="2">
                  <c:v>34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0C9-4680-9DFA-0E6D10904E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9729424"/>
        <c:axId val="1169729840"/>
      </c:scatterChart>
      <c:valAx>
        <c:axId val="1169729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9729840"/>
        <c:crosses val="autoZero"/>
        <c:crossBetween val="midCat"/>
        <c:majorUnit val="1"/>
      </c:valAx>
      <c:valAx>
        <c:axId val="116972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97294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A18F-5D5A-4CFC-ABF6-76EAEE3D8AEC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6BE-8A02-4FBA-A469-279A506A0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23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A18F-5D5A-4CFC-ABF6-76EAEE3D8AEC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6BE-8A02-4FBA-A469-279A506A0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74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A18F-5D5A-4CFC-ABF6-76EAEE3D8AEC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6BE-8A02-4FBA-A469-279A506A0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98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A18F-5D5A-4CFC-ABF6-76EAEE3D8AEC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6BE-8A02-4FBA-A469-279A506A0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A18F-5D5A-4CFC-ABF6-76EAEE3D8AEC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6BE-8A02-4FBA-A469-279A506A0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38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A18F-5D5A-4CFC-ABF6-76EAEE3D8AEC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6BE-8A02-4FBA-A469-279A506A0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30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A18F-5D5A-4CFC-ABF6-76EAEE3D8AEC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6BE-8A02-4FBA-A469-279A506A0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83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A18F-5D5A-4CFC-ABF6-76EAEE3D8AEC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6BE-8A02-4FBA-A469-279A506A0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9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A18F-5D5A-4CFC-ABF6-76EAEE3D8AEC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6BE-8A02-4FBA-A469-279A506A0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41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A18F-5D5A-4CFC-ABF6-76EAEE3D8AEC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6BE-8A02-4FBA-A469-279A506A0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89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3A18F-5D5A-4CFC-ABF6-76EAEE3D8AEC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6BE-8A02-4FBA-A469-279A506A0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04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3A18F-5D5A-4CFC-ABF6-76EAEE3D8AEC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036BE-8A02-4FBA-A469-279A506A0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66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«Измерение температуры при помощи жидкостного термометра и датчика температуры»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Физика, 7-й класс</a:t>
            </a:r>
            <a:br>
              <a:rPr lang="ru-RU" dirty="0"/>
            </a:br>
            <a:r>
              <a:rPr lang="ru-RU" dirty="0"/>
              <a:t>Урок-исследование </a:t>
            </a:r>
          </a:p>
        </p:txBody>
      </p:sp>
    </p:spTree>
    <p:extLst>
      <p:ext uri="{BB962C8B-B14F-4D97-AF65-F5344CB8AC3E}">
        <p14:creationId xmlns:p14="http://schemas.microsoft.com/office/powerpoint/2010/main" val="1564585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Графическое представление исследований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95378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По </a:t>
            </a:r>
            <a:r>
              <a:rPr lang="ru-RU" dirty="0"/>
              <a:t>данным измерений построить график изменения температуры воздушного потока</a:t>
            </a:r>
          </a:p>
          <a:p>
            <a:endParaRPr lang="ru-RU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086186674"/>
              </p:ext>
            </p:extLst>
          </p:nvPr>
        </p:nvGraphicFramePr>
        <p:xfrm>
          <a:off x="1080381" y="2697932"/>
          <a:ext cx="6096000" cy="3810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8638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 по итогам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Любые </a:t>
            </a:r>
            <a:r>
              <a:rPr lang="ru-RU" dirty="0"/>
              <a:t>опыты и исследования завершаются опытами. Поэтому и в этой работе необходимо сделать выводы по итогам наблюдений.</a:t>
            </a:r>
            <a:br>
              <a:rPr lang="ru-RU" dirty="0"/>
            </a:br>
            <a:r>
              <a:rPr lang="ru-RU" dirty="0" smtClean="0"/>
              <a:t>1. Необходимо </a:t>
            </a:r>
            <a:r>
              <a:rPr lang="ru-RU" dirty="0"/>
              <a:t>кратко описать устройство приборов для измерения температуры.</a:t>
            </a:r>
            <a:br>
              <a:rPr lang="ru-RU" dirty="0"/>
            </a:br>
            <a:r>
              <a:rPr lang="ru-RU" dirty="0" smtClean="0"/>
              <a:t>2. Указать </a:t>
            </a:r>
            <a:r>
              <a:rPr lang="ru-RU" dirty="0"/>
              <a:t>сходство и различие приборов.</a:t>
            </a:r>
            <a:br>
              <a:rPr lang="ru-RU" dirty="0"/>
            </a:br>
            <a:r>
              <a:rPr lang="ru-RU" dirty="0" smtClean="0"/>
              <a:t>3. Указать </a:t>
            </a:r>
            <a:r>
              <a:rPr lang="ru-RU" dirty="0"/>
              <a:t>причину различий в показании приборов при их нагревании.</a:t>
            </a:r>
            <a:br>
              <a:rPr lang="ru-RU" dirty="0"/>
            </a:br>
            <a:r>
              <a:rPr lang="ru-RU" dirty="0" smtClean="0"/>
              <a:t>4. Все </a:t>
            </a:r>
            <a:r>
              <a:rPr lang="ru-RU" dirty="0"/>
              <a:t>записи и иллюстрации оформить в тетради для лабораторных работ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9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5483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Цель исследования </a:t>
            </a:r>
            <a:r>
              <a:rPr lang="ru-RU" dirty="0"/>
              <a:t>– узнать способы и приборы для измерения и контроля температуры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353594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Самый распространенный прибор для измерения температуры – это жидкостный термометр. В нем имеются несколько основных элементов, показанные на рисунке.</a:t>
            </a:r>
          </a:p>
          <a:p>
            <a:endParaRPr lang="ru-RU" dirty="0"/>
          </a:p>
        </p:txBody>
      </p:sp>
      <p:pic>
        <p:nvPicPr>
          <p:cNvPr id="4" name="Рисунок 3" descr="Цель исследования – узнать способы и приборы для измерения и контроля темпера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0" t="33485" r="19384" b="15188"/>
          <a:stretch/>
        </p:blipFill>
        <p:spPr bwMode="auto">
          <a:xfrm>
            <a:off x="4409038" y="2127565"/>
            <a:ext cx="4350755" cy="43909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851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Температура</a:t>
            </a:r>
            <a:r>
              <a:rPr lang="ru-RU" dirty="0"/>
              <a:t> - это мера </a:t>
            </a:r>
            <a:r>
              <a:rPr lang="ru-RU" dirty="0" err="1"/>
              <a:t>нагретости</a:t>
            </a:r>
            <a:r>
              <a:rPr lang="ru-RU" dirty="0"/>
              <a:t> тела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180975">
              <a:buNone/>
            </a:pPr>
            <a:r>
              <a:rPr lang="ru-RU" dirty="0" smtClean="0"/>
              <a:t>Температура </a:t>
            </a:r>
            <a:r>
              <a:rPr lang="ru-RU" dirty="0"/>
              <a:t>измеряется в градусах по шкале Цельсия. В ней приняты основные характерный точки изменения агрегатных свойств воды.</a:t>
            </a:r>
            <a:br>
              <a:rPr lang="ru-RU" dirty="0"/>
            </a:br>
            <a:r>
              <a:rPr lang="ru-RU" dirty="0"/>
              <a:t>За нулевое значение принято состояние превращения воды в лед и обратный переходя таяния льда. Оно составляет 0 °С</a:t>
            </a:r>
            <a:r>
              <a:rPr lang="ru-RU" dirty="0" smtClean="0"/>
              <a:t>.</a:t>
            </a:r>
          </a:p>
          <a:p>
            <a:pPr marL="0" indent="180975">
              <a:buNone/>
            </a:pPr>
            <a:r>
              <a:rPr lang="ru-RU" dirty="0" smtClean="0"/>
              <a:t>В </a:t>
            </a:r>
            <a:r>
              <a:rPr lang="ru-RU" dirty="0"/>
              <a:t>качестве второй характерной точки, которую можно проконтролировать экспериментально, принят процесс кипения при нормальном атмосферном давлении. Процесс кипения при нормальном атмосферном давлении происходит при температуре 100 °</a:t>
            </a:r>
            <a:r>
              <a:rPr lang="ru-RU" dirty="0" smtClean="0"/>
              <a:t>С.</a:t>
            </a:r>
          </a:p>
          <a:p>
            <a:pPr marL="0" indent="180975">
              <a:buNone/>
            </a:pPr>
            <a:r>
              <a:rPr lang="ru-RU" dirty="0" smtClean="0"/>
              <a:t>Между </a:t>
            </a:r>
            <a:r>
              <a:rPr lang="ru-RU" dirty="0"/>
              <a:t>полученными значениями измерительную шкалу разделили на 100 частей.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731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Американская шкала температур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0492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Кроме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европейской шкалы температур, принятой и в России, существует еще и шкала Фаренгейта. Ею пользуются в Соединенных штатах Америки и в Британии.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Обозначают температуру по Фаренгейту в виде F°.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пересчета значений из одних показателей в другие используют формулы:</a:t>
            </a:r>
            <a:endParaRPr lang="ru-RU" dirty="0"/>
          </a:p>
        </p:txBody>
      </p:sp>
      <p:pic>
        <p:nvPicPr>
          <p:cNvPr id="4" name="Рисунок 3" descr="Американская шкала температурКроме европейской шкалы температур, принятой и в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" t="41346" r="23301" b="10179"/>
          <a:stretch/>
        </p:blipFill>
        <p:spPr bwMode="auto">
          <a:xfrm>
            <a:off x="796705" y="3892990"/>
            <a:ext cx="6065822" cy="26436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952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Приборы для проведения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4613306" cy="4351338"/>
          </a:xfrm>
        </p:spPr>
        <p:txBody>
          <a:bodyPr>
            <a:normAutofit fontScale="62500" lnSpcReduction="20000"/>
          </a:bodyPr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проведения опытов потребуются жидкостный и биметаллический термометры.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 изучить их устройство и применение.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Жидкостный термометр останавливается в местах, где на него не попадает прямой солнечный свет. Тогда он будет измерять температуру воздуха.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мы поместим прибор на освещаемой солнцем стороне, то показания будут показывать температуру нагрева солнечными лучами.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Жидкостный приборы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щаще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всего размещаются в вертикальном положении.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Приборы для проведения исследованияБиметаллический термометр&#10;&#10;В биметаллическ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65" t="28794" r="19515" b="19984"/>
          <a:stretch/>
        </p:blipFill>
        <p:spPr bwMode="auto">
          <a:xfrm>
            <a:off x="5377757" y="1825625"/>
            <a:ext cx="3014805" cy="31341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0270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Приборы для проведения </a:t>
            </a:r>
            <a:r>
              <a:rPr lang="ru-RU" dirty="0" smtClean="0"/>
              <a:t>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Биметаллический термометр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биметаллическом приборе для определения температуры имеется специальная пластинка, выполненная в виде пружины. Она изготовлена из двух металлических полос, соединенных между собой.</a:t>
            </a:r>
            <a:br>
              <a:rPr lang="ru-RU" dirty="0"/>
            </a:br>
            <a:r>
              <a:rPr lang="ru-RU" dirty="0"/>
              <a:t>При изменении температуры конфигурация биметаллической пластины несколько изменяется, что заставляет стрелку прибора изменять свое положение.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441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Дополнительное оборудование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изменения температуры в ограниченном пространстве используется компактный нагреватель воздуха – фен. Его можно включить на разную мощность, чтобы изменить температуру воздушного потока.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Поток теплого воздуха направляется в сторону термометров.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317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исследований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023" y="1556284"/>
            <a:ext cx="7886700" cy="2040205"/>
          </a:xfrm>
        </p:spPr>
        <p:txBody>
          <a:bodyPr>
            <a:normAutofit fontScale="77500" lnSpcReduction="20000"/>
          </a:bodyPr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первом этапе нужно разобраться, как устроены термометры, как они реагируют на изменение температуры воздуха.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Нужно отметить особенности устройства каждого прибора.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втором этапе необходимо записать показания термометров в таблицу. Сравнить данные каждого термометра.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688261"/>
              </p:ext>
            </p:extLst>
          </p:nvPr>
        </p:nvGraphicFramePr>
        <p:xfrm>
          <a:off x="655810" y="3774187"/>
          <a:ext cx="7859540" cy="2026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6232">
                  <a:extLst>
                    <a:ext uri="{9D8B030D-6E8A-4147-A177-3AD203B41FA5}">
                      <a16:colId xmlns:a16="http://schemas.microsoft.com/office/drawing/2014/main" val="4040622711"/>
                    </a:ext>
                  </a:extLst>
                </a:gridCol>
                <a:gridCol w="2553078">
                  <a:extLst>
                    <a:ext uri="{9D8B030D-6E8A-4147-A177-3AD203B41FA5}">
                      <a16:colId xmlns:a16="http://schemas.microsoft.com/office/drawing/2014/main" val="1979911108"/>
                    </a:ext>
                  </a:extLst>
                </a:gridCol>
                <a:gridCol w="2000816">
                  <a:extLst>
                    <a:ext uri="{9D8B030D-6E8A-4147-A177-3AD203B41FA5}">
                      <a16:colId xmlns:a16="http://schemas.microsoft.com/office/drawing/2014/main" val="2366120068"/>
                    </a:ext>
                  </a:extLst>
                </a:gridCol>
                <a:gridCol w="2779414">
                  <a:extLst>
                    <a:ext uri="{9D8B030D-6E8A-4147-A177-3AD203B41FA5}">
                      <a16:colId xmlns:a16="http://schemas.microsoft.com/office/drawing/2014/main" val="1256986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Показания жидкостного термометра, °С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Показания биметаллического термометра, °С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Разница показаний термометров, ± Δ</a:t>
                      </a:r>
                      <a:r>
                        <a:rPr lang="en-US" dirty="0" smtClean="0"/>
                        <a:t>t,</a:t>
                      </a:r>
                      <a:r>
                        <a:rPr lang="en-US" baseline="0" dirty="0" smtClean="0"/>
                        <a:t> °C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25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212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356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621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291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Регистрация изменений температуры воздуха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Третий </a:t>
            </a:r>
            <a:r>
              <a:rPr lang="ru-RU" dirty="0"/>
              <a:t>этап проведения исследований </a:t>
            </a:r>
            <a:br>
              <a:rPr lang="ru-RU" dirty="0"/>
            </a:br>
            <a:r>
              <a:rPr lang="ru-RU" dirty="0"/>
              <a:t>1. Включить фен на самом слабом режиме и направить поток на термометры (располагать нагревательный прибор следует на удалении 30-40 см от термометров).</a:t>
            </a:r>
            <a:br>
              <a:rPr lang="ru-RU" dirty="0"/>
            </a:br>
            <a:r>
              <a:rPr lang="ru-RU" dirty="0"/>
              <a:t>2. Через одну минуту записать новые показания.</a:t>
            </a:r>
            <a:br>
              <a:rPr lang="ru-RU" dirty="0"/>
            </a:br>
            <a:r>
              <a:rPr lang="ru-RU" dirty="0"/>
              <a:t>3. Через две минуты записать следующие показания.</a:t>
            </a:r>
            <a:br>
              <a:rPr lang="ru-RU" dirty="0"/>
            </a:br>
            <a:r>
              <a:rPr lang="ru-RU" dirty="0"/>
              <a:t>4. Выключить фен и оценить, какой из приборов реагировал на изменение температуры быстрее.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9910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243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«Измерение температуры при помощи жидкостного термометра и датчика температуры»</vt:lpstr>
      <vt:lpstr>Цель исследования – узнать способы и приборы для измерения и контроля температуры </vt:lpstr>
      <vt:lpstr>Температура - это мера нагретости тела</vt:lpstr>
      <vt:lpstr>Американская шкала температур</vt:lpstr>
      <vt:lpstr>Приборы для проведения исследования</vt:lpstr>
      <vt:lpstr>Приборы для проведения исследования</vt:lpstr>
      <vt:lpstr>Дополнительное оборудование</vt:lpstr>
      <vt:lpstr>Порядок исследований</vt:lpstr>
      <vt:lpstr>Регистрация изменений температуры воздуха</vt:lpstr>
      <vt:lpstr>Графическое представление исследований</vt:lpstr>
      <vt:lpstr>Выводы по итогам исследования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«Измерение температуры при помощи жидкостного термометра и датчика температуры»</dc:title>
  <dc:creator>Токарев Александр</dc:creator>
  <cp:lastModifiedBy>Токарев Александр</cp:lastModifiedBy>
  <cp:revision>7</cp:revision>
  <dcterms:created xsi:type="dcterms:W3CDTF">2023-09-12T05:55:08Z</dcterms:created>
  <dcterms:modified xsi:type="dcterms:W3CDTF">2023-10-11T11:59:23Z</dcterms:modified>
</cp:coreProperties>
</file>