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8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78" autoAdjust="0"/>
  </p:normalViewPr>
  <p:slideViewPr>
    <p:cSldViewPr>
      <p:cViewPr varScale="1">
        <p:scale>
          <a:sx n="106" d="100"/>
          <a:sy n="106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7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3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8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6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8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1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8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49BB-E324-4D79-8685-CBC3C678203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E161-A876-4D15-96C3-4411503E7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772816"/>
            <a:ext cx="7543800" cy="914400"/>
          </a:xfrm>
        </p:spPr>
        <p:txBody>
          <a:bodyPr/>
          <a:lstStyle/>
          <a:p>
            <a:r>
              <a:rPr lang="ru-RU" dirty="0" smtClean="0"/>
              <a:t>что изучает физика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0972" y="3557315"/>
            <a:ext cx="776205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 smtClean="0"/>
              <a:t> слово «Физика» происходит от греческого слова «</a:t>
            </a:r>
            <a:r>
              <a:rPr lang="ru-RU" sz="3600" dirty="0" err="1" smtClean="0"/>
              <a:t>фюзис</a:t>
            </a:r>
            <a:r>
              <a:rPr lang="ru-RU" sz="3600" dirty="0" smtClean="0"/>
              <a:t>», что означает </a:t>
            </a:r>
            <a:r>
              <a:rPr lang="ru-RU" sz="3600" b="1" i="1" dirty="0" smtClean="0"/>
              <a:t>природа.</a:t>
            </a:r>
          </a:p>
          <a:p>
            <a:pPr marL="18288" indent="0">
              <a:buNone/>
            </a:pPr>
            <a:r>
              <a:rPr lang="ru-RU" sz="3600" b="1" i="1" dirty="0" smtClean="0"/>
              <a:t>Физика – </a:t>
            </a:r>
            <a:r>
              <a:rPr lang="ru-RU" sz="3600" dirty="0" smtClean="0"/>
              <a:t>одна из основных наук о природе.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Физика – наука 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>о природе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1800" y="2989922"/>
            <a:ext cx="719018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Урок 1-7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268761"/>
            <a:ext cx="7104112" cy="3240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§ 1-3 читать,  знать  понятия.</a:t>
            </a:r>
          </a:p>
          <a:p>
            <a:r>
              <a:rPr lang="ru-RU" sz="3200" dirty="0" smtClean="0"/>
              <a:t>Записать в  тетрадь 10  физических явлений,  указать вид  каждого явления. Работу  оформить в виде таблицы:</a:t>
            </a:r>
          </a:p>
          <a:p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27315"/>
              </p:ext>
            </p:extLst>
          </p:nvPr>
        </p:nvGraphicFramePr>
        <p:xfrm>
          <a:off x="1259632" y="4221088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</a:t>
                      </a:r>
                      <a:r>
                        <a:rPr lang="ru-RU" baseline="0" dirty="0" smtClean="0"/>
                        <a:t> 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 физического  явления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4464496" cy="46085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3600" dirty="0">
                <a:latin typeface="Arial" charset="0"/>
              </a:rPr>
              <a:t>Аристотеля </a:t>
            </a:r>
            <a:r>
              <a:rPr lang="ru-RU" altLang="ru-RU" sz="3600" dirty="0" smtClean="0">
                <a:latin typeface="Arial" charset="0"/>
              </a:rPr>
              <a:t>называют </a:t>
            </a:r>
            <a:r>
              <a:rPr lang="ru-RU" altLang="ru-RU" sz="3600" dirty="0">
                <a:latin typeface="Arial" charset="0"/>
              </a:rPr>
              <a:t>крестным отцом физики: ведь название одного из его трудов "Физика" (8 книг) стало названием целой науки – физики...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67" y="620688"/>
            <a:ext cx="3939482" cy="4351338"/>
          </a:xfrm>
        </p:spPr>
      </p:pic>
      <p:sp>
        <p:nvSpPr>
          <p:cNvPr id="2" name="TextBox 1"/>
          <p:cNvSpPr txBox="1"/>
          <p:nvPr/>
        </p:nvSpPr>
        <p:spPr>
          <a:xfrm>
            <a:off x="5326360" y="5301208"/>
            <a:ext cx="3316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dirty="0" smtClean="0">
                <a:latin typeface="Arial" charset="0"/>
              </a:rPr>
              <a:t>Аристотель </a:t>
            </a:r>
          </a:p>
          <a:p>
            <a:r>
              <a:rPr lang="ru-RU" altLang="ru-RU" sz="3200" dirty="0" smtClean="0">
                <a:latin typeface="Arial" charset="0"/>
              </a:rPr>
              <a:t>(</a:t>
            </a:r>
            <a:r>
              <a:rPr lang="ru-RU" altLang="ru-RU" sz="3200" dirty="0">
                <a:latin typeface="Arial" charset="0"/>
              </a:rPr>
              <a:t>384-322 до н.э.)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61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764704"/>
            <a:ext cx="4010784" cy="5544616"/>
          </a:xfrm>
        </p:spPr>
        <p:txBody>
          <a:bodyPr/>
          <a:lstStyle/>
          <a:p>
            <a:r>
              <a:rPr lang="ru-RU" sz="3400" dirty="0" smtClean="0"/>
              <a:t>В русский язык слово ФИЗИКА было введено Михаилом Васильевичем Ломоносовым, издавшем в России первый учебник физики в переводе с немецкого языка.</a:t>
            </a:r>
            <a:endParaRPr lang="ru-RU" sz="3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1343"/>
            <a:ext cx="3271682" cy="4351338"/>
          </a:xfrm>
        </p:spPr>
      </p:pic>
    </p:spTree>
    <p:extLst>
      <p:ext uri="{BB962C8B-B14F-4D97-AF65-F5344CB8AC3E}">
        <p14:creationId xmlns:p14="http://schemas.microsoft.com/office/powerpoint/2010/main" val="41658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r>
              <a:rPr lang="ru-RU" sz="3200" dirty="0" smtClean="0"/>
              <a:t>Изменения, происходящие с телами и веществами в окружающем мире называют </a:t>
            </a:r>
            <a:r>
              <a:rPr lang="ru-RU" sz="3200" b="1" i="1" dirty="0" smtClean="0"/>
              <a:t>явлениями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4" b="12473"/>
          <a:stretch/>
        </p:blipFill>
        <p:spPr>
          <a:xfrm>
            <a:off x="1187624" y="250802"/>
            <a:ext cx="2901473" cy="22685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b="5396"/>
          <a:stretch/>
        </p:blipFill>
        <p:spPr>
          <a:xfrm>
            <a:off x="4788024" y="332655"/>
            <a:ext cx="2898192" cy="2279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r="13714" b="19535"/>
          <a:stretch/>
        </p:blipFill>
        <p:spPr>
          <a:xfrm>
            <a:off x="1259631" y="2492896"/>
            <a:ext cx="2829465" cy="2371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r="6664" b="11686"/>
          <a:stretch/>
        </p:blipFill>
        <p:spPr>
          <a:xfrm>
            <a:off x="4796199" y="2612035"/>
            <a:ext cx="2890017" cy="22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19" y="2420888"/>
            <a:ext cx="8136903" cy="385372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Физические </a:t>
            </a:r>
            <a:r>
              <a:rPr lang="ru-RU" sz="4000" b="1" dirty="0" smtClean="0">
                <a:solidFill>
                  <a:srgbClr val="FF0000"/>
                </a:solidFill>
              </a:rPr>
              <a:t>явления</a:t>
            </a:r>
            <a:r>
              <a:rPr lang="ru-RU" dirty="0" smtClean="0"/>
              <a:t> </a:t>
            </a:r>
            <a:r>
              <a:rPr lang="ru-RU" sz="2800" b="1" dirty="0" smtClean="0"/>
              <a:t>– это любые </a:t>
            </a:r>
            <a:r>
              <a:rPr lang="ru-RU" sz="2800" b="1" dirty="0"/>
              <a:t>превращения вещества или проявления его свойств</a:t>
            </a:r>
            <a:r>
              <a:rPr lang="ru-RU" sz="2800" b="1" dirty="0" smtClean="0"/>
              <a:t>,  </a:t>
            </a:r>
            <a:r>
              <a:rPr lang="ru-RU" sz="2800" b="1" dirty="0"/>
              <a:t>происходящие без изменения состава вещества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7" cy="2272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32939"/>
            <a:ext cx="3500454" cy="2330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22239" b="19627"/>
          <a:stretch/>
        </p:blipFill>
        <p:spPr>
          <a:xfrm>
            <a:off x="3051742" y="-32939"/>
            <a:ext cx="2859777" cy="2305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71" y="4557361"/>
            <a:ext cx="2900379" cy="2300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13" y="4557360"/>
            <a:ext cx="3071087" cy="2300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61" y="4557360"/>
            <a:ext cx="3427220" cy="2284813"/>
          </a:xfrm>
          <a:prstGeom prst="rect">
            <a:avLst/>
          </a:prstGeom>
        </p:spPr>
      </p:pic>
      <p:sp>
        <p:nvSpPr>
          <p:cNvPr id="10" name="UTurnArrow">
            <a:hlinkClick r:id="rId8" action="ppaction://hlinksldjump"/>
          </p:cNvPr>
          <p:cNvSpPr>
            <a:spLocks noEditPoints="1" noChangeArrowheads="1"/>
          </p:cNvSpPr>
          <p:nvPr/>
        </p:nvSpPr>
        <p:spPr bwMode="auto">
          <a:xfrm rot="10800000">
            <a:off x="-56571" y="23687"/>
            <a:ext cx="938154" cy="741808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8158" r="11196" b="43739"/>
          <a:stretch/>
        </p:blipFill>
        <p:spPr>
          <a:xfrm>
            <a:off x="2537976" y="5555251"/>
            <a:ext cx="3541730" cy="1319540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1325891" y="5164704"/>
            <a:ext cx="3094503" cy="12723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04" y="2741652"/>
            <a:ext cx="2595554" cy="1488118"/>
          </a:xfrm>
          <a:prstGeom prst="rect">
            <a:avLst/>
          </a:prstGeom>
        </p:spPr>
      </p:pic>
      <p:pic>
        <p:nvPicPr>
          <p:cNvPr id="30" name="Picture 4" descr="C:\Users\duplenko\Desktop\модуль 4\imgpreview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2764" y="-10579"/>
            <a:ext cx="21383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5785" r="19141" b="13293"/>
          <a:stretch/>
        </p:blipFill>
        <p:spPr>
          <a:xfrm>
            <a:off x="1647395" y="-10579"/>
            <a:ext cx="2451496" cy="198884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8280" y="1425367"/>
            <a:ext cx="2966494" cy="1219781"/>
          </a:xfrm>
          <a:prstGeom prst="ellipse">
            <a:avLst/>
          </a:prstGeom>
          <a:solidFill>
            <a:srgbClr val="90F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65711" y="2525907"/>
            <a:ext cx="4536504" cy="1512168"/>
          </a:xfrm>
          <a:prstGeom prst="ellipse">
            <a:avLst/>
          </a:prstGeom>
          <a:solidFill>
            <a:srgbClr val="E69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96077" y="332656"/>
            <a:ext cx="2970676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9569" y="3882155"/>
            <a:ext cx="2973888" cy="1272385"/>
          </a:xfrm>
          <a:prstGeom prst="ellipse">
            <a:avLst/>
          </a:prstGeom>
          <a:solidFill>
            <a:srgbClr val="35B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39277" y="4038075"/>
            <a:ext cx="3004723" cy="12515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11284" y="5154540"/>
            <a:ext cx="3094503" cy="12723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12160" y="1484784"/>
            <a:ext cx="2938411" cy="11009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21913" y="2681826"/>
            <a:ext cx="31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Физические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явления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3650" y="634892"/>
            <a:ext cx="207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Световые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9838" y="1696452"/>
            <a:ext cx="215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Звуковые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6987" y="4371465"/>
            <a:ext cx="226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Тепловые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35594" y="5428987"/>
            <a:ext cx="240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Магнитные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280" y="1696452"/>
            <a:ext cx="304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Механические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891" y="4229770"/>
            <a:ext cx="26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Оптические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16200000">
            <a:off x="4028835" y="1815506"/>
            <a:ext cx="1010256" cy="338806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4613477">
            <a:off x="4778471" y="4424786"/>
            <a:ext cx="1010256" cy="338806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8630278">
            <a:off x="5780361" y="2308335"/>
            <a:ext cx="681737" cy="320266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4160275">
            <a:off x="2615093" y="2346410"/>
            <a:ext cx="707776" cy="306067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2813110">
            <a:off x="5876482" y="3913909"/>
            <a:ext cx="761972" cy="336338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7976033">
            <a:off x="2621490" y="3923799"/>
            <a:ext cx="846566" cy="306545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C:\Users\duplenko\Desktop\модуль 4\imgpreview (20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616" r="5797" b="9948"/>
          <a:stretch/>
        </p:blipFill>
        <p:spPr bwMode="auto">
          <a:xfrm>
            <a:off x="7325688" y="5651096"/>
            <a:ext cx="1795438" cy="122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C:\Users\duplenko\Desktop\модуль 4\imgpreview (1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066"/>
            <a:ext cx="1259632" cy="18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80604"/>
            <a:ext cx="2050209" cy="2050209"/>
          </a:xfrm>
          <a:prstGeom prst="rect">
            <a:avLst/>
          </a:prstGeom>
        </p:spPr>
      </p:pic>
      <p:sp>
        <p:nvSpPr>
          <p:cNvPr id="32" name="Стрелка вправо с вырезом 31"/>
          <p:cNvSpPr/>
          <p:nvPr/>
        </p:nvSpPr>
        <p:spPr>
          <a:xfrm rot="6595034">
            <a:off x="3340119" y="4444849"/>
            <a:ext cx="1183019" cy="396975"/>
          </a:xfrm>
          <a:prstGeom prst="notchedRightArrow">
            <a:avLst>
              <a:gd name="adj1" fmla="val 50000"/>
              <a:gd name="adj2" fmla="val 82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356037" y="5605180"/>
            <a:ext cx="337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Электрические</a:t>
            </a:r>
            <a:endParaRPr lang="ru-RU" sz="3200" b="1" dirty="0"/>
          </a:p>
        </p:txBody>
      </p:sp>
      <p:sp>
        <p:nvSpPr>
          <p:cNvPr id="36" name="UTurnArrow">
            <a:hlinkClick r:id="rId9" action="ppaction://hlinksldjump"/>
          </p:cNvPr>
          <p:cNvSpPr>
            <a:spLocks noEditPoints="1" noChangeArrowheads="1"/>
          </p:cNvSpPr>
          <p:nvPr/>
        </p:nvSpPr>
        <p:spPr bwMode="auto">
          <a:xfrm rot="10800000">
            <a:off x="-78377" y="59312"/>
            <a:ext cx="938154" cy="741808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437112"/>
            <a:ext cx="7543800" cy="2232248"/>
          </a:xfrm>
        </p:spPr>
        <p:txBody>
          <a:bodyPr/>
          <a:lstStyle/>
          <a:p>
            <a:r>
              <a:rPr lang="ru-RU" sz="3000" dirty="0" smtClean="0"/>
              <a:t>Основная задача физики состоит в том, чтобы открывать и изучать законы, связывающие между собой различные физические явления, происходящие в природе.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1"/>
          <a:stretch/>
        </p:blipFill>
        <p:spPr>
          <a:xfrm>
            <a:off x="5580112" y="583071"/>
            <a:ext cx="3247531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2284462" cy="359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3780" y="620688"/>
            <a:ext cx="2670135" cy="35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964488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Некоторые физические термины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47594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Каждый из окружающих нас предметов и объектов принято называть  </a:t>
            </a:r>
            <a:r>
              <a:rPr lang="ru-RU" sz="3200" b="1" i="1" dirty="0" smtClean="0">
                <a:solidFill>
                  <a:srgbClr val="FF0000"/>
                </a:solidFill>
              </a:rPr>
              <a:t>физическим телом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Вещество</a:t>
            </a:r>
            <a:r>
              <a:rPr lang="ru-RU" sz="3200" dirty="0" smtClean="0"/>
              <a:t> – это все, из чего состоят  физические тела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Материя</a:t>
            </a:r>
            <a:r>
              <a:rPr lang="ru-RU" sz="3200" dirty="0" smtClean="0"/>
              <a:t> – это все то, что существует во вселенной, не зависимо от нашего сознания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6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4896544" cy="5616624"/>
          </a:xfrm>
        </p:spPr>
        <p:txBody>
          <a:bodyPr/>
          <a:lstStyle/>
          <a:p>
            <a:r>
              <a:rPr lang="ru-RU" sz="3600" dirty="0" smtClean="0"/>
              <a:t>Наблюдения и опыты – источник физических знаний.</a:t>
            </a:r>
            <a:br>
              <a:rPr lang="ru-RU" sz="36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dirty="0" smtClean="0"/>
              <a:t>Опыты отличаются от наблюдений тем, что их проводят с определенной целью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 smtClean="0"/>
              <a:t>Наблюдения -</a:t>
            </a:r>
            <a:r>
              <a:rPr lang="en-US" sz="3600" dirty="0" smtClean="0"/>
              <a:t>&gt;</a:t>
            </a:r>
            <a:r>
              <a:rPr lang="ru-RU" sz="3600" dirty="0" smtClean="0"/>
              <a:t> гипотеза</a:t>
            </a:r>
            <a:r>
              <a:rPr lang="en-US" sz="3600" dirty="0" smtClean="0"/>
              <a:t> </a:t>
            </a:r>
            <a:r>
              <a:rPr lang="ru-RU" sz="3600" dirty="0"/>
              <a:t>-</a:t>
            </a:r>
            <a:r>
              <a:rPr lang="en-US" sz="3600" dirty="0"/>
              <a:t>&gt;</a:t>
            </a:r>
            <a:r>
              <a:rPr lang="ru-RU" sz="3600" dirty="0"/>
              <a:t> </a:t>
            </a:r>
            <a:r>
              <a:rPr lang="ru-RU" sz="3600" dirty="0" smtClean="0"/>
              <a:t>опыт -</a:t>
            </a:r>
            <a:r>
              <a:rPr lang="en-US" sz="3600" dirty="0" smtClean="0"/>
              <a:t>&gt;</a:t>
            </a:r>
            <a:r>
              <a:rPr lang="ru-RU" sz="3600" dirty="0" smtClean="0"/>
              <a:t> измерения -</a:t>
            </a:r>
            <a:r>
              <a:rPr lang="en-US" sz="3600" dirty="0" smtClean="0"/>
              <a:t>&gt;</a:t>
            </a:r>
            <a:r>
              <a:rPr lang="ru-RU" sz="3600" dirty="0" smtClean="0"/>
              <a:t> выводы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915774" cy="4591256"/>
          </a:xfrm>
        </p:spPr>
      </p:pic>
    </p:spTree>
    <p:extLst>
      <p:ext uri="{BB962C8B-B14F-4D97-AF65-F5344CB8AC3E}">
        <p14:creationId xmlns:p14="http://schemas.microsoft.com/office/powerpoint/2010/main" val="564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237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что изучает физика</vt:lpstr>
      <vt:lpstr>Аристотеля называют крестным отцом физики: ведь название одного из его трудов "Физика" (8 книг) стало названием целой науки – физики... </vt:lpstr>
      <vt:lpstr>В русский язык слово ФИЗИКА было введено Михаилом Васильевичем Ломоносовым, издавшем в России первый учебник физики в переводе с немецкого языка.</vt:lpstr>
      <vt:lpstr>Изменения, происходящие с телами и веществами в окружающем мире называют явлениями.</vt:lpstr>
      <vt:lpstr>Презентация PowerPoint</vt:lpstr>
      <vt:lpstr>Презентация PowerPoint</vt:lpstr>
      <vt:lpstr>Основная задача физики состоит в том, чтобы открывать и изучать законы, связывающие между собой различные физические явления, происходящие в природе.</vt:lpstr>
      <vt:lpstr>Некоторые физические термины</vt:lpstr>
      <vt:lpstr>Наблюдения и опыты – источник физических знаний.  Опыты отличаются от наблюдений тем, что их проводят с определенной целью   Наблюдения -&gt; гипотеза -&gt; опыт -&gt; измерения -&gt; выводы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</dc:title>
  <dc:creator>Com</dc:creator>
  <cp:lastModifiedBy>Токарев Александр</cp:lastModifiedBy>
  <cp:revision>28</cp:revision>
  <dcterms:created xsi:type="dcterms:W3CDTF">2014-08-28T04:10:24Z</dcterms:created>
  <dcterms:modified xsi:type="dcterms:W3CDTF">2023-10-11T11:33:56Z</dcterms:modified>
</cp:coreProperties>
</file>