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2" r:id="rId8"/>
    <p:sldId id="272" r:id="rId9"/>
    <p:sldId id="274" r:id="rId10"/>
    <p:sldId id="261" r:id="rId11"/>
    <p:sldId id="267" r:id="rId12"/>
    <p:sldId id="269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4CAD-038F-4273-8F97-5AC0225BBCC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8FA5-4A11-4DAC-BBA4-BEA191C9F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69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4CAD-038F-4273-8F97-5AC0225BBCC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8FA5-4A11-4DAC-BBA4-BEA191C9F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435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4CAD-038F-4273-8F97-5AC0225BBCC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8FA5-4A11-4DAC-BBA4-BEA191C9F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028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4CAD-038F-4273-8F97-5AC0225BBCC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8FA5-4A11-4DAC-BBA4-BEA191C9F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656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4CAD-038F-4273-8F97-5AC0225BBCC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8FA5-4A11-4DAC-BBA4-BEA191C9F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1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4CAD-038F-4273-8F97-5AC0225BBCC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8FA5-4A11-4DAC-BBA4-BEA191C9F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2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4CAD-038F-4273-8F97-5AC0225BBCC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8FA5-4A11-4DAC-BBA4-BEA191C9F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368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4CAD-038F-4273-8F97-5AC0225BBCC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8FA5-4A11-4DAC-BBA4-BEA191C9F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1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4CAD-038F-4273-8F97-5AC0225BBCC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8FA5-4A11-4DAC-BBA4-BEA191C9F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20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4CAD-038F-4273-8F97-5AC0225BBCC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8FA5-4A11-4DAC-BBA4-BEA191C9F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275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4CAD-038F-4273-8F97-5AC0225BBCC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8FA5-4A11-4DAC-BBA4-BEA191C9F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75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C4CAD-038F-4273-8F97-5AC0225BBCC6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38FA5-4A11-4DAC-BBA4-BEA191C9F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76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7198" y="1659172"/>
            <a:ext cx="78815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198" y="1306184"/>
            <a:ext cx="86731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</a:rPr>
              <a:t>Действие магнитного поля на проводник с током.</a:t>
            </a:r>
            <a:endParaRPr lang="ru-RU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496" y="3720063"/>
            <a:ext cx="6100548" cy="25215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FE7ADC-CB5B-447B-9585-AFEEB9F4CA6D}"/>
              </a:ext>
            </a:extLst>
          </p:cNvPr>
          <p:cNvSpPr txBox="1"/>
          <p:nvPr/>
        </p:nvSpPr>
        <p:spPr>
          <a:xfrm>
            <a:off x="1117600" y="2980267"/>
            <a:ext cx="4447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Физика 11 класс 3 урок</a:t>
            </a:r>
          </a:p>
        </p:txBody>
      </p:sp>
    </p:spTree>
    <p:extLst>
      <p:ext uri="{BB962C8B-B14F-4D97-AF65-F5344CB8AC3E}">
        <p14:creationId xmlns:p14="http://schemas.microsoft.com/office/powerpoint/2010/main" val="4003733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3734" y="550270"/>
            <a:ext cx="46415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</a:rPr>
              <a:t>Взаимодействие </a:t>
            </a:r>
          </a:p>
          <a:p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</a:rPr>
              <a:t>проводников с током</a:t>
            </a:r>
          </a:p>
        </p:txBody>
      </p:sp>
      <p:sp>
        <p:nvSpPr>
          <p:cNvPr id="3" name="Цилиндр 2"/>
          <p:cNvSpPr/>
          <p:nvPr/>
        </p:nvSpPr>
        <p:spPr>
          <a:xfrm>
            <a:off x="1344304" y="3045977"/>
            <a:ext cx="122830" cy="3070747"/>
          </a:xfrm>
          <a:prstGeom prst="ca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Цилиндр 4"/>
          <p:cNvSpPr/>
          <p:nvPr/>
        </p:nvSpPr>
        <p:spPr>
          <a:xfrm>
            <a:off x="3241343" y="3045977"/>
            <a:ext cx="122830" cy="3070747"/>
          </a:xfrm>
          <a:prstGeom prst="ca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уга 3"/>
          <p:cNvSpPr/>
          <p:nvPr/>
        </p:nvSpPr>
        <p:spPr>
          <a:xfrm>
            <a:off x="429904" y="4090033"/>
            <a:ext cx="2941286" cy="1173707"/>
          </a:xfrm>
          <a:prstGeom prst="arc">
            <a:avLst>
              <a:gd name="adj1" fmla="val 14279672"/>
              <a:gd name="adj2" fmla="val 13187003"/>
            </a:avLst>
          </a:prstGeom>
          <a:ln w="603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433015" y="2558765"/>
            <a:ext cx="0" cy="764275"/>
          </a:xfrm>
          <a:prstGeom prst="straightConnector1">
            <a:avLst/>
          </a:prstGeom>
          <a:ln w="4762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302758" y="2558765"/>
            <a:ext cx="0" cy="764275"/>
          </a:xfrm>
          <a:prstGeom prst="straightConnector1">
            <a:avLst/>
          </a:prstGeom>
          <a:ln w="4762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уга 9"/>
          <p:cNvSpPr/>
          <p:nvPr/>
        </p:nvSpPr>
        <p:spPr>
          <a:xfrm>
            <a:off x="429904" y="4090033"/>
            <a:ext cx="2804422" cy="1173707"/>
          </a:xfrm>
          <a:prstGeom prst="arc">
            <a:avLst>
              <a:gd name="adj1" fmla="val 2206397"/>
              <a:gd name="adj2" fmla="val 8523196"/>
            </a:avLst>
          </a:prstGeom>
          <a:ln w="60325">
            <a:solidFill>
              <a:schemeClr val="accent6">
                <a:lumMod val="50000"/>
              </a:schemeClr>
            </a:solidFill>
            <a:headEnd type="arrow" w="med" len="lg"/>
            <a:tailEnd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422670" y="5445453"/>
            <a:ext cx="818676" cy="23714"/>
          </a:xfrm>
          <a:prstGeom prst="straightConnector1">
            <a:avLst/>
          </a:prstGeom>
          <a:ln w="73025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2567312" y="5632101"/>
                <a:ext cx="674031" cy="575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 dirty="0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ru-RU" sz="2800" b="0" i="1" dirty="0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А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312" y="5632101"/>
                <a:ext cx="674031" cy="57547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Цилиндр 20"/>
          <p:cNvSpPr/>
          <p:nvPr/>
        </p:nvSpPr>
        <p:spPr>
          <a:xfrm>
            <a:off x="5936775" y="3045977"/>
            <a:ext cx="122830" cy="3070747"/>
          </a:xfrm>
          <a:prstGeom prst="ca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Цилиндр 21"/>
          <p:cNvSpPr/>
          <p:nvPr/>
        </p:nvSpPr>
        <p:spPr>
          <a:xfrm>
            <a:off x="7833814" y="3045977"/>
            <a:ext cx="122830" cy="3070747"/>
          </a:xfrm>
          <a:prstGeom prst="ca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>
            <a:off x="5936774" y="4090032"/>
            <a:ext cx="2934270" cy="1173707"/>
          </a:xfrm>
          <a:prstGeom prst="arc">
            <a:avLst>
              <a:gd name="adj1" fmla="val 19239999"/>
              <a:gd name="adj2" fmla="val 18119147"/>
            </a:avLst>
          </a:prstGeom>
          <a:ln w="603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6025486" y="2558765"/>
            <a:ext cx="0" cy="764275"/>
          </a:xfrm>
          <a:prstGeom prst="straightConnector1">
            <a:avLst/>
          </a:prstGeom>
          <a:ln w="4762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7895229" y="2558765"/>
            <a:ext cx="0" cy="764275"/>
          </a:xfrm>
          <a:prstGeom prst="straightConnector1">
            <a:avLst/>
          </a:prstGeom>
          <a:ln w="4762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Дуга 25"/>
          <p:cNvSpPr/>
          <p:nvPr/>
        </p:nvSpPr>
        <p:spPr>
          <a:xfrm>
            <a:off x="6059606" y="4090031"/>
            <a:ext cx="2818456" cy="1173707"/>
          </a:xfrm>
          <a:prstGeom prst="arc">
            <a:avLst>
              <a:gd name="adj1" fmla="val 2206397"/>
              <a:gd name="adj2" fmla="val 8523196"/>
            </a:avLst>
          </a:prstGeom>
          <a:ln w="60325">
            <a:solidFill>
              <a:schemeClr val="accent1">
                <a:lumMod val="50000"/>
              </a:schemeClr>
            </a:solidFill>
            <a:headEnd type="arrow" w="med" len="lg"/>
            <a:tailEnd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6025486" y="5469167"/>
            <a:ext cx="852792" cy="13649"/>
          </a:xfrm>
          <a:prstGeom prst="straightConnector1">
            <a:avLst/>
          </a:prstGeom>
          <a:ln w="73025">
            <a:solidFill>
              <a:schemeClr val="accent6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6059605" y="5594139"/>
                <a:ext cx="674031" cy="575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 dirty="0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ru-RU" sz="2800" b="0" i="1" dirty="0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А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1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605" y="5594139"/>
                <a:ext cx="674031" cy="57547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Прямая со стрелкой 36"/>
          <p:cNvCxnSpPr/>
          <p:nvPr/>
        </p:nvCxnSpPr>
        <p:spPr>
          <a:xfrm flipV="1">
            <a:off x="3371190" y="3999177"/>
            <a:ext cx="250031" cy="746330"/>
          </a:xfrm>
          <a:prstGeom prst="straightConnector1">
            <a:avLst/>
          </a:prstGeom>
          <a:ln w="73025">
            <a:solidFill>
              <a:schemeClr val="accent6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5690345" y="4603106"/>
            <a:ext cx="253447" cy="705452"/>
          </a:xfrm>
          <a:prstGeom prst="straightConnector1">
            <a:avLst/>
          </a:prstGeom>
          <a:ln w="73025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mugo.narod.ru/Fiziks/cords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042" y="286603"/>
            <a:ext cx="3337117" cy="250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99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5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0.25 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25 -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25 -3.703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L 0.25 -3.703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0.25 -4.4444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L 0.25 -1.85185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25 -4.444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-0.25 4.44444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25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25 -4.44444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L -0.25 -3.7037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-0.25 -3.7037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25 -4.44444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-0.25 3.7037E-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-0.25 1.11111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0.25 0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0.25 4.81481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  <p:bldP spid="10" grpId="0" animBg="1"/>
      <p:bldP spid="18" grpId="0"/>
      <p:bldP spid="21" grpId="0" animBg="1"/>
      <p:bldP spid="22" grpId="0" animBg="1"/>
      <p:bldP spid="23" grpId="0" animBg="1"/>
      <p:bldP spid="26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5282" y="525712"/>
            <a:ext cx="46688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</a:rPr>
              <a:t>Взаимодействие </a:t>
            </a:r>
          </a:p>
          <a:p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</a:rPr>
              <a:t>проводников с током</a:t>
            </a:r>
          </a:p>
        </p:txBody>
      </p:sp>
      <p:sp>
        <p:nvSpPr>
          <p:cNvPr id="3" name="Цилиндр 2"/>
          <p:cNvSpPr/>
          <p:nvPr/>
        </p:nvSpPr>
        <p:spPr>
          <a:xfrm>
            <a:off x="1344304" y="2964090"/>
            <a:ext cx="122830" cy="3070747"/>
          </a:xfrm>
          <a:prstGeom prst="ca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Цилиндр 4"/>
          <p:cNvSpPr/>
          <p:nvPr/>
        </p:nvSpPr>
        <p:spPr>
          <a:xfrm>
            <a:off x="3241343" y="2964090"/>
            <a:ext cx="122830" cy="3070747"/>
          </a:xfrm>
          <a:prstGeom prst="ca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уга 3"/>
          <p:cNvSpPr/>
          <p:nvPr/>
        </p:nvSpPr>
        <p:spPr>
          <a:xfrm>
            <a:off x="429904" y="4008146"/>
            <a:ext cx="2941286" cy="1173707"/>
          </a:xfrm>
          <a:prstGeom prst="arc">
            <a:avLst>
              <a:gd name="adj1" fmla="val 14279672"/>
              <a:gd name="adj2" fmla="val 13187003"/>
            </a:avLst>
          </a:prstGeom>
          <a:ln w="603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433015" y="2476878"/>
            <a:ext cx="0" cy="764275"/>
          </a:xfrm>
          <a:prstGeom prst="straightConnector1">
            <a:avLst/>
          </a:prstGeom>
          <a:ln w="4762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302758" y="5771044"/>
            <a:ext cx="0" cy="768760"/>
          </a:xfrm>
          <a:prstGeom prst="straightConnector1">
            <a:avLst/>
          </a:prstGeom>
          <a:ln w="4762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уга 9"/>
          <p:cNvSpPr/>
          <p:nvPr/>
        </p:nvSpPr>
        <p:spPr>
          <a:xfrm>
            <a:off x="429904" y="4008146"/>
            <a:ext cx="2804422" cy="1173707"/>
          </a:xfrm>
          <a:prstGeom prst="arc">
            <a:avLst>
              <a:gd name="adj1" fmla="val 2206397"/>
              <a:gd name="adj2" fmla="val 8523196"/>
            </a:avLst>
          </a:prstGeom>
          <a:ln w="60325">
            <a:solidFill>
              <a:schemeClr val="accent6">
                <a:lumMod val="50000"/>
              </a:schemeClr>
            </a:solidFill>
            <a:headEnd type="arrow" w="med" len="lg"/>
            <a:tailEnd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338742" y="5409010"/>
            <a:ext cx="916569" cy="16884"/>
          </a:xfrm>
          <a:prstGeom prst="straightConnector1">
            <a:avLst/>
          </a:prstGeom>
          <a:ln w="73025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3284205" y="5518800"/>
                <a:ext cx="674031" cy="575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 dirty="0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ru-RU" sz="2800" b="0" i="1" dirty="0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А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205" y="5518800"/>
                <a:ext cx="674031" cy="57547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Цилиндр 20"/>
          <p:cNvSpPr/>
          <p:nvPr/>
        </p:nvSpPr>
        <p:spPr>
          <a:xfrm>
            <a:off x="5936743" y="2964090"/>
            <a:ext cx="122830" cy="3070747"/>
          </a:xfrm>
          <a:prstGeom prst="ca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Цилиндр 21"/>
          <p:cNvSpPr/>
          <p:nvPr/>
        </p:nvSpPr>
        <p:spPr>
          <a:xfrm>
            <a:off x="7833814" y="2964090"/>
            <a:ext cx="122830" cy="3070747"/>
          </a:xfrm>
          <a:prstGeom prst="ca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>
            <a:off x="5936773" y="4008145"/>
            <a:ext cx="2934271" cy="1173707"/>
          </a:xfrm>
          <a:prstGeom prst="arc">
            <a:avLst>
              <a:gd name="adj1" fmla="val 19239999"/>
              <a:gd name="adj2" fmla="val 18119147"/>
            </a:avLst>
          </a:prstGeom>
          <a:ln w="603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6025486" y="2476878"/>
            <a:ext cx="0" cy="764275"/>
          </a:xfrm>
          <a:prstGeom prst="straightConnector1">
            <a:avLst/>
          </a:prstGeom>
          <a:ln w="4762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895229" y="5806540"/>
            <a:ext cx="0" cy="739130"/>
          </a:xfrm>
          <a:prstGeom prst="straightConnector1">
            <a:avLst/>
          </a:prstGeom>
          <a:ln w="4762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Дуга 25"/>
          <p:cNvSpPr/>
          <p:nvPr/>
        </p:nvSpPr>
        <p:spPr>
          <a:xfrm>
            <a:off x="6059606" y="4008144"/>
            <a:ext cx="2818456" cy="1173707"/>
          </a:xfrm>
          <a:prstGeom prst="arc">
            <a:avLst>
              <a:gd name="adj1" fmla="val 2206397"/>
              <a:gd name="adj2" fmla="val 8523196"/>
            </a:avLst>
          </a:prstGeom>
          <a:ln w="60325">
            <a:solidFill>
              <a:schemeClr val="accent1">
                <a:lumMod val="50000"/>
              </a:schemeClr>
            </a:solidFill>
            <a:headEnd type="none" w="med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5015481" y="5423293"/>
            <a:ext cx="942291" cy="5202"/>
          </a:xfrm>
          <a:prstGeom prst="straightConnector1">
            <a:avLst/>
          </a:prstGeom>
          <a:ln w="73025">
            <a:solidFill>
              <a:schemeClr val="accent6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5324159" y="5518799"/>
                <a:ext cx="674031" cy="575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 dirty="0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ru-RU" sz="2800" b="0" i="1" dirty="0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А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1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159" y="5518799"/>
                <a:ext cx="674031" cy="57547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Прямая со стрелкой 36"/>
          <p:cNvCxnSpPr/>
          <p:nvPr/>
        </p:nvCxnSpPr>
        <p:spPr>
          <a:xfrm flipV="1">
            <a:off x="3371190" y="3671199"/>
            <a:ext cx="313536" cy="992421"/>
          </a:xfrm>
          <a:prstGeom prst="straightConnector1">
            <a:avLst/>
          </a:prstGeom>
          <a:ln w="73025">
            <a:solidFill>
              <a:schemeClr val="accent6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5929755" y="3578100"/>
            <a:ext cx="296855" cy="970801"/>
          </a:xfrm>
          <a:prstGeom prst="straightConnector1">
            <a:avLst/>
          </a:prstGeom>
          <a:ln w="73025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mugo.narod.ru/Fiziks/cords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174" y="238644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48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25 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0.25 1.48148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25 2.59259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25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L 0.25 -3.703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0.25 2.59259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0.25 -4.8148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0.25 2.22222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L -0.25 1.48148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25 1.48148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-0.25 2.59259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25 1.85185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-0.25 -2.96296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25 2.59259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6 L -0.25 -3.7037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-0.25 2.22222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0.25 1.11111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25 -1.11111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  <p:bldP spid="10" grpId="0" animBg="1"/>
      <p:bldP spid="18" grpId="0"/>
      <p:bldP spid="21" grpId="0" animBg="1"/>
      <p:bldP spid="22" grpId="0" animBg="1"/>
      <p:bldP spid="23" grpId="0" animBg="1"/>
      <p:bldP spid="26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Уроки\8 класс\Магнитное поле\amper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184" y="1110349"/>
            <a:ext cx="3284488" cy="2666009"/>
          </a:xfrm>
          <a:prstGeom prst="rect">
            <a:avLst/>
          </a:prstGeom>
          <a:noFill/>
        </p:spPr>
      </p:pic>
      <p:cxnSp>
        <p:nvCxnSpPr>
          <p:cNvPr id="28" name="Прямая со стрелкой 27"/>
          <p:cNvCxnSpPr/>
          <p:nvPr/>
        </p:nvCxnSpPr>
        <p:spPr>
          <a:xfrm>
            <a:off x="4597243" y="3154908"/>
            <a:ext cx="2923811" cy="783308"/>
          </a:xfrm>
          <a:prstGeom prst="straightConnector1">
            <a:avLst/>
          </a:prstGeom>
          <a:ln w="66675">
            <a:solidFill>
              <a:srgbClr val="0070C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4674582" y="3649702"/>
            <a:ext cx="2438400" cy="685800"/>
          </a:xfrm>
          <a:prstGeom prst="straightConnector1">
            <a:avLst/>
          </a:prstGeom>
          <a:ln w="66675">
            <a:solidFill>
              <a:srgbClr val="0070C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4625454" y="4042044"/>
            <a:ext cx="2487528" cy="724042"/>
          </a:xfrm>
          <a:prstGeom prst="straightConnector1">
            <a:avLst/>
          </a:prstGeom>
          <a:ln w="66675">
            <a:solidFill>
              <a:srgbClr val="0070C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4365009" y="4439330"/>
            <a:ext cx="2667000" cy="762000"/>
          </a:xfrm>
          <a:prstGeom prst="straightConnector1">
            <a:avLst/>
          </a:prstGeom>
          <a:ln w="66675">
            <a:solidFill>
              <a:srgbClr val="0070C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4039292" y="4793140"/>
            <a:ext cx="2992717" cy="892654"/>
          </a:xfrm>
          <a:prstGeom prst="straightConnector1">
            <a:avLst/>
          </a:prstGeom>
          <a:ln w="66675">
            <a:solidFill>
              <a:srgbClr val="0070C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Куб 57"/>
          <p:cNvSpPr/>
          <p:nvPr/>
        </p:nvSpPr>
        <p:spPr>
          <a:xfrm>
            <a:off x="3552499" y="2840422"/>
            <a:ext cx="1122083" cy="2059267"/>
          </a:xfrm>
          <a:prstGeom prst="cube">
            <a:avLst>
              <a:gd name="adj" fmla="val 599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5844654" y="3916908"/>
            <a:ext cx="457200" cy="15240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 flipV="1">
            <a:off x="5311254" y="3840708"/>
            <a:ext cx="381000" cy="7620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5311254" y="4983708"/>
            <a:ext cx="990600" cy="30480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6301854" y="4069308"/>
            <a:ext cx="0" cy="121920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5311254" y="3840708"/>
            <a:ext cx="0" cy="114300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Куб 91"/>
          <p:cNvSpPr/>
          <p:nvPr/>
        </p:nvSpPr>
        <p:spPr>
          <a:xfrm>
            <a:off x="7070666" y="3763506"/>
            <a:ext cx="1122083" cy="2059267"/>
          </a:xfrm>
          <a:prstGeom prst="cube">
            <a:avLst>
              <a:gd name="adj" fmla="val 5996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0" name="Прямая соединительная линия 119"/>
          <p:cNvCxnSpPr/>
          <p:nvPr/>
        </p:nvCxnSpPr>
        <p:spPr>
          <a:xfrm>
            <a:off x="5692254" y="3154908"/>
            <a:ext cx="0" cy="76200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5844654" y="3154908"/>
            <a:ext cx="0" cy="76200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 flipV="1">
            <a:off x="5311254" y="4069308"/>
            <a:ext cx="0" cy="762000"/>
          </a:xfrm>
          <a:prstGeom prst="line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>
            <a:off x="6301854" y="4297908"/>
            <a:ext cx="0" cy="838200"/>
          </a:xfrm>
          <a:prstGeom prst="line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 flipV="1">
            <a:off x="5311254" y="3078708"/>
            <a:ext cx="914400" cy="1447800"/>
          </a:xfrm>
          <a:prstGeom prst="line">
            <a:avLst/>
          </a:prstGeom>
          <a:ln w="920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Прямоугольник 137"/>
          <p:cNvSpPr/>
          <p:nvPr/>
        </p:nvSpPr>
        <p:spPr>
          <a:xfrm>
            <a:off x="3429000" y="268218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schemeClr val="tx2">
                    <a:lumMod val="20000"/>
                    <a:lumOff val="80000"/>
                    <a:alpha val="60000"/>
                  </a:schemeClr>
                </a:glow>
              </a:effectLst>
            </a:endParaRPr>
          </a:p>
        </p:txBody>
      </p:sp>
      <p:cxnSp>
        <p:nvCxnSpPr>
          <p:cNvPr id="139" name="Прямая соединительная линия 138"/>
          <p:cNvCxnSpPr/>
          <p:nvPr/>
        </p:nvCxnSpPr>
        <p:spPr>
          <a:xfrm flipH="1">
            <a:off x="5463654" y="4526508"/>
            <a:ext cx="838200" cy="1447800"/>
          </a:xfrm>
          <a:prstGeom prst="line">
            <a:avLst/>
          </a:prstGeom>
          <a:ln w="920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395622" y="525575"/>
            <a:ext cx="55853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</a:rPr>
              <a:t>Однородное магнитное поле оказывает на рамку с током ориентирующее действие.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188295" y="2642909"/>
                <a:ext cx="674031" cy="575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 dirty="0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 dirty="0">
                                  <a:ln>
                                    <a:solidFill>
                                      <a:srgbClr val="C00000"/>
                                    </a:solidFill>
                                  </a:ln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n>
                                    <a:solidFill>
                                      <a:srgbClr val="C00000"/>
                                    </a:solidFill>
                                  </a:ln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ru-RU" sz="2800" i="1" dirty="0">
                                  <a:ln>
                                    <a:solidFill>
                                      <a:srgbClr val="C00000"/>
                                    </a:solidFill>
                                  </a:ln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А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295" y="2642909"/>
                <a:ext cx="674031" cy="57547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736238" y="5822773"/>
                <a:ext cx="674031" cy="575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 dirty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 dirty="0">
                                  <a:ln>
                                    <a:solidFill>
                                      <a:srgbClr val="C00000"/>
                                    </a:solidFill>
                                  </a:ln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n>
                                    <a:solidFill>
                                      <a:srgbClr val="C00000"/>
                                    </a:solidFill>
                                  </a:ln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ru-RU" sz="2800" i="1" dirty="0">
                                  <a:ln>
                                    <a:solidFill>
                                      <a:srgbClr val="C00000"/>
                                    </a:solidFill>
                                  </a:ln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А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238" y="5822773"/>
                <a:ext cx="674031" cy="57547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53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upload.wikimedia.org/wikipedia/commons/thumb/0/01/Galvanometer_scheme.svg/730px-Galvanometer_schem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39" y="704087"/>
            <a:ext cx="4963835" cy="401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885" y="2070628"/>
            <a:ext cx="4233875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ts val="576"/>
              </a:spcBef>
            </a:pP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rgbClr val="44546A">
                      <a:lumMod val="20000"/>
                      <a:lumOff val="80000"/>
                      <a:alpha val="60000"/>
                    </a:srgbClr>
                  </a:glow>
                </a:effectLst>
              </a:rPr>
              <a:t>Ориентирующее действие магнитного поля на контур с током используют в электроизмерительных приборах</a:t>
            </a:r>
          </a:p>
          <a:p>
            <a:pPr lvl="0" fontAlgn="base">
              <a:spcBef>
                <a:spcPts val="576"/>
              </a:spcBef>
            </a:pP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rgbClr val="44546A">
                      <a:lumMod val="20000"/>
                      <a:lumOff val="80000"/>
                      <a:alpha val="60000"/>
                    </a:srgbClr>
                  </a:glow>
                </a:effectLst>
              </a:rPr>
              <a:t>магнитоэлектрической системы - </a:t>
            </a:r>
          </a:p>
          <a:p>
            <a:pPr lvl="0" fontAlgn="base">
              <a:spcBef>
                <a:spcPts val="576"/>
              </a:spcBef>
            </a:pP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rgbClr val="44546A">
                      <a:lumMod val="20000"/>
                      <a:lumOff val="80000"/>
                      <a:alpha val="60000"/>
                    </a:srgbClr>
                  </a:glow>
                </a:effectLst>
              </a:rPr>
              <a:t>амперметрах и вольтметрах. </a:t>
            </a:r>
          </a:p>
          <a:p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rgbClr val="44546A">
                      <a:lumMod val="20000"/>
                      <a:lumOff val="80000"/>
                      <a:alpha val="60000"/>
                    </a:srgbClr>
                  </a:glow>
                </a:effectLst>
              </a:rPr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75582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2156" y="2134311"/>
            <a:ext cx="480539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rgbClr val="44546A">
                      <a:lumMod val="20000"/>
                      <a:lumOff val="80000"/>
                      <a:alpha val="60000"/>
                    </a:srgbClr>
                  </a:glow>
                </a:effectLst>
              </a:rPr>
              <a:t>В электродинамическом  </a:t>
            </a:r>
          </a:p>
          <a:p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rgbClr val="44546A">
                      <a:lumMod val="20000"/>
                      <a:lumOff val="80000"/>
                      <a:alpha val="60000"/>
                    </a:srgbClr>
                  </a:glow>
                </a:effectLst>
              </a:rPr>
              <a:t>громкоговорителе (динамике) используется действие магнитного поля постоянного магнита на переменный ток в подвижной катушке.</a:t>
            </a:r>
          </a:p>
        </p:txBody>
      </p:sp>
      <p:pic>
        <p:nvPicPr>
          <p:cNvPr id="1030" name="Picture 6" descr="http://www.playcast.ru/uploads/2013/11/19/660535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74" y="-109182"/>
            <a:ext cx="360045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артинки по запросу громкоговоритель физ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980" y="3138985"/>
            <a:ext cx="4186481" cy="316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707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Илюстрация_работы_электродвигател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0" y="297407"/>
            <a:ext cx="2628569" cy="252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4.bp.blogspot.com/-QywYFbvGA_8/TxGxjcmzeYI/AAAAAAAAAOY/uI7I7qJIMaM/s1600/moto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85" y="1973315"/>
            <a:ext cx="4911377" cy="488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698" y="2501290"/>
            <a:ext cx="59313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rgbClr val="44546A">
                      <a:lumMod val="20000"/>
                      <a:lumOff val="80000"/>
                      <a:alpha val="60000"/>
                    </a:srgbClr>
                  </a:glow>
                </a:effectLst>
              </a:rPr>
              <a:t>В электрических двигателях</a:t>
            </a:r>
          </a:p>
          <a:p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rgbClr val="44546A">
                      <a:lumMod val="20000"/>
                      <a:lumOff val="80000"/>
                      <a:alpha val="60000"/>
                    </a:srgbClr>
                  </a:glow>
                </a:effectLst>
              </a:rPr>
              <a:t>для преобразования электрической энергии </a:t>
            </a:r>
          </a:p>
          <a:p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rgbClr val="44546A">
                      <a:lumMod val="20000"/>
                      <a:lumOff val="80000"/>
                      <a:alpha val="60000"/>
                    </a:srgbClr>
                  </a:glow>
                </a:effectLst>
              </a:rPr>
              <a:t>в механическую </a:t>
            </a:r>
          </a:p>
          <a:p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rgbClr val="44546A">
                      <a:lumMod val="20000"/>
                      <a:lumOff val="80000"/>
                      <a:alpha val="60000"/>
                    </a:srgbClr>
                  </a:glow>
                </a:effectLst>
              </a:rPr>
              <a:t>используется </a:t>
            </a:r>
          </a:p>
          <a:p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rgbClr val="44546A">
                      <a:lumMod val="20000"/>
                      <a:lumOff val="80000"/>
                      <a:alpha val="60000"/>
                    </a:srgbClr>
                  </a:glow>
                </a:effectLst>
              </a:rPr>
              <a:t>действие </a:t>
            </a:r>
          </a:p>
          <a:p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rgbClr val="44546A">
                      <a:lumMod val="20000"/>
                      <a:lumOff val="80000"/>
                      <a:alpha val="60000"/>
                    </a:srgbClr>
                  </a:glow>
                </a:effectLst>
              </a:rPr>
              <a:t>силы Ампера.</a:t>
            </a:r>
          </a:p>
        </p:txBody>
      </p:sp>
    </p:spTree>
    <p:extLst>
      <p:ext uri="{BB962C8B-B14F-4D97-AF65-F5344CB8AC3E}">
        <p14:creationId xmlns:p14="http://schemas.microsoft.com/office/powerpoint/2010/main" val="4276663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251" y="701808"/>
            <a:ext cx="88437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</a:rPr>
              <a:t>Сила Ампера </a:t>
            </a:r>
          </a:p>
          <a:p>
            <a:r>
              <a:rPr lang="ru-RU" sz="4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</a:rPr>
              <a:t>- это сила, с которой магнитное поле действует на помещенный в него проводник с током.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269" y="3770833"/>
            <a:ext cx="5977718" cy="247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47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011" y="4733967"/>
            <a:ext cx="4693033" cy="19397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7074" y="334243"/>
            <a:ext cx="71446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</a:rPr>
              <a:t>Согласно эксперименту модуль силы: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7073" y="1016885"/>
            <a:ext cx="85639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-пропорционален длине проводника </a:t>
            </a:r>
            <a:r>
              <a:rPr lang="en-US" sz="28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Ɩ</a:t>
            </a: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, находящегося в магнитном поле;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7072" y="2130746"/>
            <a:ext cx="8836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-пропорционален модулю индукции магнитного поля B;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7072" y="2999021"/>
            <a:ext cx="8836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-пропорционален силе тока в проводнике </a:t>
            </a:r>
            <a:r>
              <a:rPr lang="en-US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07072" y="3674478"/>
                <a:ext cx="8836928" cy="1437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8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rPr>
                  <a:t>-</a:t>
                </a:r>
                <a:r>
                  <a:rPr lang="ru-RU" sz="28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rPr>
                  <a:t>зависит от ориентации проводника в магнитном поле, т.е. от угла α между направлением тока и вектором индукции магнитного поля</a:t>
                </a:r>
                <a:r>
                  <a:rPr lang="en-US" sz="28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ru-RU" sz="28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72" y="3674478"/>
                <a:ext cx="8836928" cy="14372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3899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0973" y="1013179"/>
            <a:ext cx="80862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</a:rPr>
              <a:t>Модуль силы Ампера равен произведению модуля индукции магнитного поля B, в котором находится проводник с током, длины этого проводника </a:t>
            </a:r>
            <a:r>
              <a:rPr lang="en-US" sz="32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Ɩ</a:t>
            </a: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</a:rPr>
              <a:t>, силы тока 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</a:rPr>
              <a:t> в нем и синуса угла между направлениями тока и вектора индукции магнитного поля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834088" y="4241800"/>
                <a:ext cx="4995150" cy="83099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ru-RU" sz="32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8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ru-RU" sz="48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А</m:t>
                        </m:r>
                      </m:sub>
                    </m:sSub>
                  </m:oMath>
                </a14:m>
                <a:r>
                  <a:rPr lang="ru-RU" sz="32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rPr>
                  <a:t>  =  </a:t>
                </a:r>
                <a:r>
                  <a:rPr lang="ru-RU" sz="48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rPr>
                  <a:t>В · </a:t>
                </a:r>
                <a:r>
                  <a:rPr lang="en-US" sz="48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sz="48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· </a:t>
                </a:r>
                <a:r>
                  <a:rPr lang="en-US" sz="48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Ɩ</a:t>
                </a:r>
                <a:r>
                  <a:rPr lang="ru-RU" sz="48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· </a:t>
                </a:r>
                <a:r>
                  <a:rPr lang="en-US" sz="48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ru-RU" sz="48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48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ru-RU" sz="48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088" y="4241800"/>
                <a:ext cx="4995150" cy="83099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6272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8723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</a:rPr>
              <a:t>Направление движения проводника зависит: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50" y="4526382"/>
            <a:ext cx="5622553" cy="226441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538578" y="5187184"/>
            <a:ext cx="36054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</a:rPr>
              <a:t>-от расположения полюсов магнита.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159" y="2625093"/>
            <a:ext cx="5614778" cy="22316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2493"/>
            <a:ext cx="5614778" cy="226467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425450" y="1480796"/>
            <a:ext cx="36792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rgbClr val="1F497D">
                      <a:lumMod val="20000"/>
                      <a:lumOff val="80000"/>
                      <a:alpha val="60000"/>
                    </a:srgbClr>
                  </a:glow>
                </a:effectLst>
              </a:rPr>
              <a:t>-от направления тока в проводнике;</a:t>
            </a:r>
          </a:p>
        </p:txBody>
      </p:sp>
    </p:spTree>
    <p:extLst>
      <p:ext uri="{BB962C8B-B14F-4D97-AF65-F5344CB8AC3E}">
        <p14:creationId xmlns:p14="http://schemas.microsoft.com/office/powerpoint/2010/main" val="2928041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772" y="353882"/>
            <a:ext cx="8741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</a:rPr>
              <a:t>Направление силы Ампера </a:t>
            </a:r>
          </a:p>
          <a:p>
            <a:r>
              <a:rPr lang="ru-RU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</a:rPr>
              <a:t>                                     по правилу левой руки:</a:t>
            </a:r>
          </a:p>
          <a:p>
            <a:endParaRPr lang="ru-RU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63500">
                  <a:srgbClr val="5B9BD5">
                    <a:satMod val="175000"/>
                    <a:alpha val="40000"/>
                  </a:srgbClr>
                </a:glo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510210"/>
            <a:ext cx="5091577" cy="5108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763070" y="2294972"/>
            <a:ext cx="42035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</a:rPr>
              <a:t>-вектор индукции «входит» в ладонь; </a:t>
            </a:r>
          </a:p>
          <a:p>
            <a:endParaRPr lang="ru-RU" sz="2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63500">
                  <a:srgbClr val="5B9BD5">
                    <a:satMod val="175000"/>
                    <a:alpha val="40000"/>
                  </a:srgbClr>
                </a:glow>
              </a:effectLst>
            </a:endParaRPr>
          </a:p>
          <a:p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</a:rPr>
              <a:t>-четыре пальца «по току»;</a:t>
            </a:r>
          </a:p>
          <a:p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</a:rPr>
              <a:t> </a:t>
            </a:r>
          </a:p>
          <a:p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</a:rPr>
              <a:t>-большой палец указывает направление силы Ампера.</a:t>
            </a:r>
          </a:p>
        </p:txBody>
      </p:sp>
    </p:spTree>
    <p:extLst>
      <p:ext uri="{BB962C8B-B14F-4D97-AF65-F5344CB8AC3E}">
        <p14:creationId xmlns:p14="http://schemas.microsoft.com/office/powerpoint/2010/main" val="99327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Равнобедренный треугольник 45"/>
          <p:cNvSpPr/>
          <p:nvPr/>
        </p:nvSpPr>
        <p:spPr>
          <a:xfrm rot="10800000" flipH="1">
            <a:off x="7811243" y="3949181"/>
            <a:ext cx="381000" cy="1066800"/>
          </a:xfrm>
          <a:prstGeom prst="triangle">
            <a:avLst>
              <a:gd name="adj" fmla="val 51413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Равнобедренный треугольник 46"/>
          <p:cNvSpPr/>
          <p:nvPr/>
        </p:nvSpPr>
        <p:spPr>
          <a:xfrm flipH="1">
            <a:off x="7811243" y="2882381"/>
            <a:ext cx="381000" cy="1066800"/>
          </a:xfrm>
          <a:prstGeom prst="triangle">
            <a:avLst>
              <a:gd name="adj" fmla="val 5141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8001742" y="2550140"/>
            <a:ext cx="0" cy="2819400"/>
          </a:xfrm>
          <a:prstGeom prst="straightConnector1">
            <a:avLst/>
          </a:prstGeom>
          <a:ln w="60325">
            <a:solidFill>
              <a:srgbClr val="00206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36" y="293784"/>
            <a:ext cx="6444695" cy="2599412"/>
          </a:xfrm>
          <a:prstGeom prst="rect">
            <a:avLst/>
          </a:prstGeom>
        </p:spPr>
      </p:pic>
      <p:sp>
        <p:nvSpPr>
          <p:cNvPr id="39" name="Куб 38"/>
          <p:cNvSpPr/>
          <p:nvPr/>
        </p:nvSpPr>
        <p:spPr>
          <a:xfrm>
            <a:off x="4784550" y="4572577"/>
            <a:ext cx="2286000" cy="796963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5181774" y="3605153"/>
            <a:ext cx="11373" cy="1140903"/>
          </a:xfrm>
          <a:prstGeom prst="straightConnector1">
            <a:avLst/>
          </a:prstGeom>
          <a:ln w="34925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6708931" y="3597141"/>
            <a:ext cx="11373" cy="1140903"/>
          </a:xfrm>
          <a:prstGeom prst="straightConnector1">
            <a:avLst/>
          </a:prstGeom>
          <a:ln w="34925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Цилиндр 53"/>
          <p:cNvSpPr/>
          <p:nvPr/>
        </p:nvSpPr>
        <p:spPr>
          <a:xfrm rot="2432484" flipH="1">
            <a:off x="5487786" y="3110051"/>
            <a:ext cx="160075" cy="2980484"/>
          </a:xfrm>
          <a:prstGeom prst="can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уб 58"/>
          <p:cNvSpPr/>
          <p:nvPr/>
        </p:nvSpPr>
        <p:spPr>
          <a:xfrm>
            <a:off x="4800600" y="2819400"/>
            <a:ext cx="2286000" cy="79696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flipH="1">
            <a:off x="5574321" y="3863540"/>
            <a:ext cx="589447" cy="736753"/>
          </a:xfrm>
          <a:prstGeom prst="line">
            <a:avLst/>
          </a:prstGeom>
          <a:ln w="60325">
            <a:solidFill>
              <a:srgbClr val="FF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трелка вправо 43"/>
          <p:cNvSpPr/>
          <p:nvPr/>
        </p:nvSpPr>
        <p:spPr>
          <a:xfrm rot="2391809">
            <a:off x="5712839" y="4801119"/>
            <a:ext cx="1905779" cy="203667"/>
          </a:xfrm>
          <a:prstGeom prst="rightArrow">
            <a:avLst>
              <a:gd name="adj1" fmla="val 50000"/>
              <a:gd name="adj2" fmla="val 109702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7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Равнобедренный треугольник 45"/>
          <p:cNvSpPr/>
          <p:nvPr/>
        </p:nvSpPr>
        <p:spPr>
          <a:xfrm rot="10800000" flipH="1">
            <a:off x="7811243" y="3949181"/>
            <a:ext cx="381000" cy="1066800"/>
          </a:xfrm>
          <a:prstGeom prst="triangle">
            <a:avLst>
              <a:gd name="adj" fmla="val 51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Равнобедренный треугольник 46"/>
          <p:cNvSpPr/>
          <p:nvPr/>
        </p:nvSpPr>
        <p:spPr>
          <a:xfrm flipH="1">
            <a:off x="7811243" y="2882381"/>
            <a:ext cx="381000" cy="1066800"/>
          </a:xfrm>
          <a:prstGeom prst="triangle">
            <a:avLst>
              <a:gd name="adj" fmla="val 5141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8001742" y="2550140"/>
            <a:ext cx="0" cy="2819400"/>
          </a:xfrm>
          <a:prstGeom prst="straightConnector1">
            <a:avLst/>
          </a:prstGeom>
          <a:ln w="60325">
            <a:solidFill>
              <a:srgbClr val="00206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Куб 38"/>
          <p:cNvSpPr/>
          <p:nvPr/>
        </p:nvSpPr>
        <p:spPr>
          <a:xfrm>
            <a:off x="4784550" y="4572577"/>
            <a:ext cx="2286000" cy="796963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5181774" y="3605153"/>
            <a:ext cx="11373" cy="1140903"/>
          </a:xfrm>
          <a:prstGeom prst="straightConnector1">
            <a:avLst/>
          </a:prstGeom>
          <a:ln w="34925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6708931" y="3597141"/>
            <a:ext cx="11373" cy="1140903"/>
          </a:xfrm>
          <a:prstGeom prst="straightConnector1">
            <a:avLst/>
          </a:prstGeom>
          <a:ln w="34925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Цилиндр 53"/>
          <p:cNvSpPr/>
          <p:nvPr/>
        </p:nvSpPr>
        <p:spPr>
          <a:xfrm rot="2432484" flipH="1">
            <a:off x="5487786" y="3110051"/>
            <a:ext cx="160075" cy="2980484"/>
          </a:xfrm>
          <a:prstGeom prst="can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уб 58"/>
          <p:cNvSpPr/>
          <p:nvPr/>
        </p:nvSpPr>
        <p:spPr>
          <a:xfrm>
            <a:off x="4800600" y="2819400"/>
            <a:ext cx="2286000" cy="79696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flipV="1">
            <a:off x="5541976" y="3824919"/>
            <a:ext cx="686444" cy="778208"/>
          </a:xfrm>
          <a:prstGeom prst="line">
            <a:avLst/>
          </a:prstGeom>
          <a:ln w="60325">
            <a:solidFill>
              <a:srgbClr val="FF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трелка вправо 43"/>
          <p:cNvSpPr/>
          <p:nvPr/>
        </p:nvSpPr>
        <p:spPr>
          <a:xfrm rot="12989364">
            <a:off x="3949718" y="3694869"/>
            <a:ext cx="1905779" cy="203667"/>
          </a:xfrm>
          <a:prstGeom prst="rightArrow">
            <a:avLst>
              <a:gd name="adj1" fmla="val 50000"/>
              <a:gd name="adj2" fmla="val 109702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32" y="313620"/>
            <a:ext cx="6415599" cy="256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Равнобедренный треугольник 45"/>
          <p:cNvSpPr/>
          <p:nvPr/>
        </p:nvSpPr>
        <p:spPr>
          <a:xfrm rot="10800000" flipH="1">
            <a:off x="7811243" y="3949181"/>
            <a:ext cx="381000" cy="1066800"/>
          </a:xfrm>
          <a:prstGeom prst="triangle">
            <a:avLst>
              <a:gd name="adj" fmla="val 5141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Равнобедренный треугольник 46"/>
          <p:cNvSpPr/>
          <p:nvPr/>
        </p:nvSpPr>
        <p:spPr>
          <a:xfrm flipH="1">
            <a:off x="7811243" y="2882381"/>
            <a:ext cx="381000" cy="1066800"/>
          </a:xfrm>
          <a:prstGeom prst="triangle">
            <a:avLst>
              <a:gd name="adj" fmla="val 51413"/>
            </a:avLst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8001742" y="2550140"/>
            <a:ext cx="0" cy="2819400"/>
          </a:xfrm>
          <a:prstGeom prst="straightConnector1">
            <a:avLst/>
          </a:prstGeom>
          <a:ln w="60325">
            <a:solidFill>
              <a:srgbClr val="002060"/>
            </a:solidFill>
            <a:headEnd type="arrow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Куб 38"/>
          <p:cNvSpPr/>
          <p:nvPr/>
        </p:nvSpPr>
        <p:spPr>
          <a:xfrm>
            <a:off x="4784550" y="4572577"/>
            <a:ext cx="2286000" cy="796963"/>
          </a:xfrm>
          <a:prstGeom prst="cub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5181774" y="3605153"/>
            <a:ext cx="11373" cy="1140903"/>
          </a:xfrm>
          <a:prstGeom prst="straightConnector1">
            <a:avLst/>
          </a:prstGeom>
          <a:ln w="34925">
            <a:solidFill>
              <a:schemeClr val="tx1"/>
            </a:solidFill>
            <a:headEnd type="arrow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6708931" y="3597141"/>
            <a:ext cx="11373" cy="1140903"/>
          </a:xfrm>
          <a:prstGeom prst="straightConnector1">
            <a:avLst/>
          </a:prstGeom>
          <a:ln w="34925">
            <a:solidFill>
              <a:schemeClr val="tx1"/>
            </a:solidFill>
            <a:headEnd type="arrow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Цилиндр 53"/>
          <p:cNvSpPr/>
          <p:nvPr/>
        </p:nvSpPr>
        <p:spPr>
          <a:xfrm rot="2432484" flipH="1">
            <a:off x="5487786" y="3110051"/>
            <a:ext cx="160075" cy="2980484"/>
          </a:xfrm>
          <a:prstGeom prst="can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уб 58"/>
          <p:cNvSpPr/>
          <p:nvPr/>
        </p:nvSpPr>
        <p:spPr>
          <a:xfrm>
            <a:off x="4800600" y="2819400"/>
            <a:ext cx="2286000" cy="796963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flipH="1">
            <a:off x="5574321" y="3863540"/>
            <a:ext cx="589447" cy="736753"/>
          </a:xfrm>
          <a:prstGeom prst="line">
            <a:avLst/>
          </a:prstGeom>
          <a:ln w="60325">
            <a:solidFill>
              <a:srgbClr val="FF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трелка вправо 43"/>
          <p:cNvSpPr/>
          <p:nvPr/>
        </p:nvSpPr>
        <p:spPr>
          <a:xfrm rot="12952649">
            <a:off x="3831661" y="3831204"/>
            <a:ext cx="1905779" cy="203667"/>
          </a:xfrm>
          <a:prstGeom prst="rightArrow">
            <a:avLst>
              <a:gd name="adj1" fmla="val 50000"/>
              <a:gd name="adj2" fmla="val 109702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93" y="362651"/>
            <a:ext cx="6373238" cy="254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2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1025</TotalTime>
  <Words>277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Genadiy</dc:creator>
  <cp:lastModifiedBy>Teacher</cp:lastModifiedBy>
  <cp:revision>48</cp:revision>
  <dcterms:created xsi:type="dcterms:W3CDTF">2016-09-14T21:48:36Z</dcterms:created>
  <dcterms:modified xsi:type="dcterms:W3CDTF">2022-02-02T10:38:58Z</dcterms:modified>
</cp:coreProperties>
</file>