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</c:numCache>
            </c:numRef>
          </c:xVal>
          <c:yVal>
            <c:numRef>
              <c:f>Лист1!$B$2:$B$7</c:f>
              <c:numCache>
                <c:formatCode>General</c:formatCode>
                <c:ptCount val="6"/>
                <c:pt idx="0">
                  <c:v>4.9000000000000004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878-4823-81EF-BDEFA5BC0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5986991"/>
        <c:axId val="1005977839"/>
      </c:scatterChart>
      <c:valAx>
        <c:axId val="10059869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5977839"/>
        <c:crosses val="autoZero"/>
        <c:crossBetween val="midCat"/>
      </c:valAx>
      <c:valAx>
        <c:axId val="1005977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59869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9-07T11:36:54.8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4445 6156 0,'0'-18'516,"-18"18"-407,18-17-78,0-1-15,0 0-16,0 1 31,0-1 0,0 1 16,0-1 31,0 0-15,18 18-63,-18-17 31,0-1 16,0 0-31,0 1 77,0-1-77,0 0 62,0 1-15,0-1-48,0 0 17,0 1-17,0-1 16,0 1-31,0-1 32,0 0 61,0 1-46,0-1-31,0 0 0,0 1 30,0-1 1,0 0-31,0 1 15,0 34 344,0 1-344,0 0 48,-18-18-17,18 17-31,-17-17 16,17 18-47,0 0 16,-18-1 62,18 1-16,-18-18-30,18 18-1,-17-1 31,17 1-46,-18-18 15,18 17-15,-17 1 31,17 0-16,-18-18 32,18 17-48,-18-17 1,18 18-1,-17-18 48,34 0 218,1-18-281,-18 1 16,18 17-1,-18-18 1,17 0 0,1 1-1,-18-1 17,17 18 14,-17-17-30,0-1 15,18 18 32,-18-18-48,0 1 1,0-1 15,18 0 1,-1 1-17,-17-1 16,18 0 79,0 18 62,-18 18-141,17-18-15,-17 18-1,18-1 1,0 1-1,-18 0 32,0-1-15,17-17-17,-17 18 16,18-18-31,-18 18 32,17-18-1,-17 17-31,18-17 31,-18 18-31,0-1 31,18-17 1,-18 18-17,0 0 17,17-1-17,-17 1 95</inkml:trace>
  <inkml:trace contextRef="#ctx0" brushRef="#br0" timeOffset="1980.546">4745 5309 0,'17'0'110,"-17"18"-95,0 0 17,18-18-17,-18 17 1,0 19 46,0-19-46,0 1 0,18-18-1,-18 35 1,0-17 0,0-1-1,0 1 1,0 0-1,0-1 17,17 1-1,-17 0 0,0-1-15,0 1-1,0-1 1,18 1 0,-18 0-1,0-1 1,0 1 0,18 0 15,-18-1-16,17 19 1,-17-19 0,0 1-1,18-18 1,-18 17 0,0 1 30,0 0 33</inkml:trace>
  <inkml:trace contextRef="#ctx0" brushRef="#br0" timeOffset="3751.103">4710 5309 0,'17'0'31,"1"0"141,-18 18-125,17 0-47,1-18 31,0 17 0,-1-17-15,1 0-1,0 0 1,-18 18-16,17-18 16,1 0 15,0 0 31,-1 0 95,1 0-142,0 0 1,-1 0 31,1 0-16,-1 0 32,1 0-32,0 0 47</inkml:trace>
  <inkml:trace contextRef="#ctx0" brushRef="#br0" timeOffset="4952.129">4815 5680 0,'18'0'93,"0"0"-77,-1 0 0,1 0-1,0 0 17,-1 0-17,1 0 1,0 0 31,-1 0-32,1 0 17,-1 0 77</inkml:trace>
  <inkml:trace contextRef="#ctx0" brushRef="#br0" timeOffset="6069.063">5133 5856 0,'18'0'140,"-18"18"-124,0-1 0,17 1 15,-17 0 0,0-1 32,0 1-48,0 0 1,0-1-1,0 1 1,-17 0 0,17-1 31,0 1 156,-18-18-188</inkml:trace>
  <inkml:trace contextRef="#ctx0" brushRef="#br0" timeOffset="7840.701">5221 5556 0,'18'0'94,"-1"0"-63,1 18-15,0 0-1,-18-1 1,0 1 0,17-18-1,-17 17 1,0 1 15,0 0 0,0-1 1,18-17-17,-18 18 1,0 0-16,18-18 31,-18 17-15,0 1 15,17-18 0,-17 18-15,0-1-1,0 1 79,0-1-47,18-17-16,-18-17 251,-18 17-189</inkml:trace>
  <inkml:trace contextRef="#ctx0" brushRef="#br0" timeOffset="9095.565">5292 5697 0,'17'0'141,"1"0"-110,0 0-15,-1 0 46,1 0-46,-1 0-1,1 0 1,0 0 62,-1 0-31,-17-17 78,18 17-109,0 0 31</inkml:trace>
  <inkml:trace contextRef="#ctx0" brushRef="#br0" timeOffset="10899.158">5415 5503 0,'18'0'78,"-18"18"-63,17 0 95,1-1-95,0-17 1,-18 18 15,0 0-15,17-18-1,-17 17 1,0 1 31,18-18 0,-18 17-16,0 1-15,0 0 31,18-18 15,-18 17-62,17-17 47,-17 18-47,0 0 31,18-18-15,-18 17-1,0 1 17,18-18-17,-18 18 17,0-1-17,17-17 235,1 18-203,-1-1-16</inkml:trace>
  <inkml:trace contextRef="#ctx0" brushRef="#br0" timeOffset="14850.307">19879 16016 0,'18'0'219,"-1"0"-219,1 0 15,17-18 1,-17 18-16,17-17 16,-17 17-16,-1 0 31,1 0 16,17-18-32,-17 1 1,0 17 15,-1 0 79,1 0-95,0 0 1,-1 0 93,1 0-93,-1 0 0,1 0 15,0 0 0,-1 0 0,1 0 16,0 0-47,-1 0 16,1 0-1,0 0 32,-1 0-31,1 17 0,17-17-1,-17 0 1,-1 0-16,-17 18 15,18-18-15,0 0 16,-1 0 0,1 17-1,0-17 1,17 0 0,0 18-1,-35 0-15,18-18 31,-1 0-31,1 0 0,0 17 16,17-17 0,-17 0-1,17 18 1,-17-18 0,-1 0-1,1 0 1,-1 0-1,1 18 1,17-18 0,-17 0-1,0 0 1,-1 17 0,1-17-1,17 0 1,-17 0-1,-1 0 1,1 0 15,0 0-15,-1 0 0,1 0-1,0 0 1,-1 0-1,1 0 1,0 0 0,-1 0-1,1 0 1,-1 0 0,1 0-1,0 0 16,-1 0 1,1 0 15,0 0-16,-1 0 0</inkml:trace>
  <inkml:trace contextRef="#ctx0" brushRef="#br0" timeOffset="16567.325">21220 15893 0,'17'0'16,"1"0"30,-1 17-30,19-17 15,-19 0-15,-17 36 0,18-36-1,17 17 1,-17 1-1,17-1 1,-35 1 15,18-18-15,0 0 0,-1 0 62,-17 18-63,18-18 48,-18 17 156,-18-17-204,1 18 1,17 0-1,-18-18 1,0 0 0,18 17-1,-17-17 1,-1 0 0,18 18-1,-18-18 1,1 18-1,-1-1 17,0-17-17,18 18 1,-17-18 0,17 18-1,-18-18 1,0 0-1,18 17 17,-17-17-17,17 18 17,-18-1-17,18 1 32,-17-18-31,-1 0 156</inkml:trace>
  <inkml:trace contextRef="#ctx0" brushRef="#br0" timeOffset="18969.79">22102 16087 0,'0'17'141,"-18"-17"-141,18 18 15,-18 0 1,18-1 0,0 1-1,0 17 1,-17-17-1,17-1 1,0 1 0,0 0-1,0-1 1,0 1 0,0 0 15,0-1-16,0 1 1,0 17 0,0-17-1,0-1-15,0 1 32,0 0-17,-18-1 16,18 1-15,0 0 15,0-1-15,0 1 0,0 0-1,-18-1 16,18 1-31,0-1 16,0 1 0,-17 0 15,17-1-15,0 1-1,0 0 1,0-1 15,0 1-15</inkml:trace>
  <inkml:trace contextRef="#ctx0" brushRef="#br0" timeOffset="20073.268">21837 16739 0,'0'-17'63,"18"17"-48,-1 0 1,1 0 0,-1 0-16,19 0 15,-19 0 1,1 0-16,0 0 16,-1 0-1,1-18-15,0 18 16,-1 0-16,1 0 15,0 0 17,-1 0-17,1-18-15,-1 18 32,1-17-17,0 17 1,-1 0-1,1 0 48,-36 0 78</inkml:trace>
  <inkml:trace contextRef="#ctx0" brushRef="#br0" timeOffset="21429.093">21996 16087 0,'35'0'204,"-17"0"-204,-1 0 15,1 0-15,0 0 16,-1 0-1,1 0 1,-1 0 0,-17-18-1,36 18 1,-19 0 31,1 0-16,0 0 32,-1 0-63</inkml:trace>
  <inkml:trace contextRef="#ctx0" brushRef="#br0" timeOffset="22609.114">22472 16739 0,'0'18'156,"0"0"-140,18 17-1,-18 0 1,0-17-16,0-1 16,0 1-16,-18-18 93,18 18-77,-18-18 31,1 0 47</inkml:trace>
  <inkml:trace contextRef="#ctx0" brushRef="#br0" timeOffset="24334.092">22807 16140 0,'-18'0'156,"18"17"-124,-17 1-17,17 0 1,-18-1 0,18 1-16,0-1 15,0 1 1,-17-18-16,17 18 15,0-1 1,-18 1 0,18 0-1,0-1 1,0 1 0,0 0-1,-18-1 1,18 1-1,0-1 1,-17 1 31,17 0-31,0-1 15,-18 1-31,0 0 15,18-1 1,0 1-16,-17-18 16,17 18-16,-18-1 15,0 1 1,18-1 0,-17-17 15,17 18 16</inkml:trace>
  <inkml:trace contextRef="#ctx0" brushRef="#br0" timeOffset="25781.557">22825 16122 0,'0'18'62,"0"-1"-46,17-17 0,-17 18-1,18 0 1,-18 17 15,18-18-15,-18 1-16,17 0 15,-17-1 1,18 1 0,-18 0-1,0-1-15,0 1 16,18-18-1,-18 18 1,0-1 0,0 1-1,17-18 17,-17 17-32,0 1 15,18 0 1,-18-1-1,0 1 1,17 0 31,-17-1-16,18-17-15,-18 18-16,0 0 15,18-18-15,-1 0 16,-17 35 0,18-18-1,-18 1 17,0 0 14,-35-18 111</inkml:trace>
  <inkml:trace contextRef="#ctx0" brushRef="#br0" timeOffset="27167.749">22719 16475 0,'18'0'172,"-1"0"-141,1 0-15,-1 0-1,1 0 1,0 0-16,-1 0 31,1 0 16,0 0-31,-1 0-1,1 0 79,0 0-63,-1 0 63</inkml:trace>
  <inkml:trace contextRef="#ctx0" brushRef="#br0" timeOffset="29685.819">21943 16069 0,'17'0'219,"1"0"-204,0 0 32,-1 0-47,1 0 32,17 0-32,1 18 15,-1-18-15,-18 0 16,1 0 15,0 0 0,-1 0 1,-34 0 124,-1 0-141,0 17 1,1-17 0,-1 0 15,1 0-31,-1 0 0,0 0 31,1 0-15,-1 0 15,0 0-31,1 0 16,-1 0-1,0 0 1,1 0 0,-1-17-1,0 17 1,1 0-16,-1-18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425-D198-4676-BF77-9E6B2144223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ED74-776C-4DAE-993D-ACD06FFF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4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425-D198-4676-BF77-9E6B2144223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ED74-776C-4DAE-993D-ACD06FFF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2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425-D198-4676-BF77-9E6B2144223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ED74-776C-4DAE-993D-ACD06FFF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9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425-D198-4676-BF77-9E6B2144223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ED74-776C-4DAE-993D-ACD06FFF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2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425-D198-4676-BF77-9E6B2144223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ED74-776C-4DAE-993D-ACD06FFF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01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425-D198-4676-BF77-9E6B2144223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ED74-776C-4DAE-993D-ACD06FFF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7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425-D198-4676-BF77-9E6B2144223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ED74-776C-4DAE-993D-ACD06FFF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6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425-D198-4676-BF77-9E6B2144223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ED74-776C-4DAE-993D-ACD06FFF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9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425-D198-4676-BF77-9E6B2144223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ED74-776C-4DAE-993D-ACD06FFF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8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425-D198-4676-BF77-9E6B2144223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ED74-776C-4DAE-993D-ACD06FFF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2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425-D198-4676-BF77-9E6B2144223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ED74-776C-4DAE-993D-ACD06FFF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4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F425-D198-4676-BF77-9E6B2144223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8ED74-776C-4DAE-993D-ACD06FFF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Лабораторная работа №1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Наблюдение действия магнитного поля на ток.</a:t>
            </a:r>
          </a:p>
          <a:p>
            <a:endParaRPr lang="ru-RU" dirty="0"/>
          </a:p>
          <a:p>
            <a:r>
              <a:rPr lang="ru-RU" dirty="0"/>
              <a:t>Физика </a:t>
            </a:r>
            <a:r>
              <a:rPr lang="ru-RU"/>
              <a:t>11 класс 2 урок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54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Цель: Исследовать взаимодействие тока с постоянным магнитом</a:t>
            </a:r>
          </a:p>
          <a:p>
            <a:r>
              <a:rPr lang="ru-RU" dirty="0"/>
              <a:t>Оборудование: источник тока, реостат, ключ, витки проволоки, катушка, полосовой магнит, штатив, динамометр, амперметр, соединительные провода.</a:t>
            </a:r>
          </a:p>
        </p:txBody>
      </p:sp>
    </p:spTree>
    <p:extLst>
      <p:ext uri="{BB962C8B-B14F-4D97-AF65-F5344CB8AC3E}">
        <p14:creationId xmlns:p14="http://schemas.microsoft.com/office/powerpoint/2010/main" val="51790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Соберём установку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26" y="1369219"/>
            <a:ext cx="6751682" cy="4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3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31" y="365126"/>
            <a:ext cx="8748345" cy="399805"/>
          </a:xfrm>
        </p:spPr>
        <p:txBody>
          <a:bodyPr>
            <a:noAutofit/>
          </a:bodyPr>
          <a:lstStyle/>
          <a:p>
            <a:r>
              <a:rPr lang="ru-RU" sz="3600" dirty="0"/>
              <a:t>Изменяя силу тока, получим результаты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06680"/>
              </p:ext>
            </p:extLst>
          </p:nvPr>
        </p:nvGraphicFramePr>
        <p:xfrm>
          <a:off x="558314" y="893641"/>
          <a:ext cx="788669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6671">
                  <a:extLst>
                    <a:ext uri="{9D8B030D-6E8A-4147-A177-3AD203B41FA5}">
                      <a16:colId xmlns:a16="http://schemas.microsoft.com/office/drawing/2014/main" val="2950937846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018394579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94982510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4372902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33435692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86329744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62414951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Физическая величина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dirty="0"/>
                        <a:t>Номер опыта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5888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9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I,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505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F,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005894"/>
                  </a:ext>
                </a:extLst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416355"/>
              </p:ext>
            </p:extLst>
          </p:nvPr>
        </p:nvGraphicFramePr>
        <p:xfrm>
          <a:off x="558314" y="3624432"/>
          <a:ext cx="788669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6671">
                  <a:extLst>
                    <a:ext uri="{9D8B030D-6E8A-4147-A177-3AD203B41FA5}">
                      <a16:colId xmlns:a16="http://schemas.microsoft.com/office/drawing/2014/main" val="2950937846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018394579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94982510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4372902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33435692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86329744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62414951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Физическая величина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dirty="0"/>
                        <a:t>Номер опыта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5888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9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I,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505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F,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00589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17634" y="233793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Измени</a:t>
            </a:r>
            <a:r>
              <a:rPr lang="ru-RU" dirty="0">
                <a:solidFill>
                  <a:prstClr val="black"/>
                </a:solidFill>
                <a:latin typeface="Calibri Light" panose="020F0302020204030204"/>
              </a:rPr>
              <a:t>в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направление тока в цепи, проведём аналогичные измерения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7634" y="529215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Объясните почему происходит</a:t>
            </a:r>
            <a:r>
              <a:rPr kumimoji="0" lang="ru-RU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изменение веса магнита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391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31" y="365126"/>
            <a:ext cx="8748345" cy="399805"/>
          </a:xfrm>
        </p:spPr>
        <p:txBody>
          <a:bodyPr>
            <a:noAutofit/>
          </a:bodyPr>
          <a:lstStyle/>
          <a:p>
            <a:r>
              <a:rPr lang="ru-RU" sz="3600" dirty="0"/>
              <a:t>Изменяя силу тока, получим результаты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881308"/>
              </p:ext>
            </p:extLst>
          </p:nvPr>
        </p:nvGraphicFramePr>
        <p:xfrm>
          <a:off x="558314" y="893641"/>
          <a:ext cx="788669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6671">
                  <a:extLst>
                    <a:ext uri="{9D8B030D-6E8A-4147-A177-3AD203B41FA5}">
                      <a16:colId xmlns:a16="http://schemas.microsoft.com/office/drawing/2014/main" val="2950937846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018394579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94982510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4372902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33435692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86329744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62414951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Физическая величина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dirty="0"/>
                        <a:t>Номер опыта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5888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9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I,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505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F,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005894"/>
                  </a:ext>
                </a:extLst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483298"/>
              </p:ext>
            </p:extLst>
          </p:nvPr>
        </p:nvGraphicFramePr>
        <p:xfrm>
          <a:off x="558314" y="3624432"/>
          <a:ext cx="788669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6671">
                  <a:extLst>
                    <a:ext uri="{9D8B030D-6E8A-4147-A177-3AD203B41FA5}">
                      <a16:colId xmlns:a16="http://schemas.microsoft.com/office/drawing/2014/main" val="2950937846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018394579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94982510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4372902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33435692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86329744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62414951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Физическая величина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dirty="0"/>
                        <a:t>Номер опыта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5888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9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I,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505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F,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00589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17634" y="233793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Измени</a:t>
            </a:r>
            <a:r>
              <a:rPr lang="ru-RU" dirty="0">
                <a:solidFill>
                  <a:prstClr val="black"/>
                </a:solidFill>
                <a:latin typeface="Calibri Light" panose="020F0302020204030204"/>
              </a:rPr>
              <a:t>в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направление тока в цепи, проведём аналогичные измерения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7634" y="529215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Объясните почему происходит</a:t>
            </a:r>
            <a:r>
              <a:rPr kumimoji="0" lang="ru-RU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изменение веса магнита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257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Постройте графики зависимости силы взаимодействия магнита и катушки от силы тока.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295400" y="1911240"/>
            <a:ext cx="7004400" cy="4209183"/>
            <a:chOff x="1295400" y="1911240"/>
            <a:chExt cx="7004400" cy="4209183"/>
          </a:xfrm>
        </p:grpSpPr>
        <p:graphicFrame>
          <p:nvGraphicFramePr>
            <p:cNvPr id="7" name="Диаграмма 6"/>
            <p:cNvGraphicFramePr/>
            <p:nvPr>
              <p:extLst>
                <p:ext uri="{D42A27DB-BD31-4B8C-83A1-F6EECF244321}">
                  <p14:modId xmlns:p14="http://schemas.microsoft.com/office/powerpoint/2010/main" val="3835863670"/>
                </p:ext>
              </p:extLst>
            </p:nvPr>
          </p:nvGraphicFramePr>
          <p:xfrm>
            <a:off x="1295400" y="2056423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Рукописный ввод 7"/>
                <p14:cNvContentPartPr/>
                <p14:nvPr/>
              </p14:nvContentPartPr>
              <p14:xfrm>
                <a:off x="1536840" y="1911240"/>
                <a:ext cx="6762960" cy="4178880"/>
              </p14:xfrm>
            </p:contentPart>
          </mc:Choice>
          <mc:Fallback xmlns="">
            <p:pic>
              <p:nvPicPr>
                <p:cNvPr id="8" name="Рукописный ввод 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27480" y="1901880"/>
                  <a:ext cx="6781680" cy="419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866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Соберите вторую установку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835" y="1569427"/>
            <a:ext cx="3815087" cy="456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5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ействие магнитного поля на проводник с током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957" y="216633"/>
            <a:ext cx="8106997" cy="6079693"/>
          </a:xfrm>
        </p:spPr>
      </p:pic>
    </p:spTree>
    <p:extLst>
      <p:ext uri="{BB962C8B-B14F-4D97-AF65-F5344CB8AC3E}">
        <p14:creationId xmlns:p14="http://schemas.microsoft.com/office/powerpoint/2010/main" val="107523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91" y="365127"/>
            <a:ext cx="8695593" cy="6229104"/>
          </a:xfrm>
        </p:spPr>
        <p:txBody>
          <a:bodyPr>
            <a:noAutofit/>
          </a:bodyPr>
          <a:lstStyle/>
          <a:p>
            <a:r>
              <a:rPr lang="ru-RU" sz="3200" dirty="0"/>
              <a:t>Выводы:</a:t>
            </a:r>
            <a:br>
              <a:rPr lang="ru-RU" sz="3200" dirty="0"/>
            </a:br>
            <a:r>
              <a:rPr lang="ru-RU" sz="3200" dirty="0"/>
              <a:t>1) Круговой ток создаёт вокруг и внутри контура (катушки, витка) магнитное поле, силовые линии которого направлены ________ оси кругового тока.</a:t>
            </a:r>
            <a:br>
              <a:rPr lang="ru-RU" sz="3200" dirty="0"/>
            </a:br>
            <a:r>
              <a:rPr lang="ru-RU" sz="3200" dirty="0"/>
              <a:t>2) Величина магнитного поля катушки с увеличением силы тока __________ линейно.</a:t>
            </a:r>
            <a:br>
              <a:rPr lang="ru-RU" sz="3200" dirty="0"/>
            </a:br>
            <a:r>
              <a:rPr lang="ru-RU" sz="3200" dirty="0"/>
              <a:t>3) Направление магнитного поля контура определяется по правилу __________.</a:t>
            </a:r>
            <a:br>
              <a:rPr lang="ru-RU" sz="3200" dirty="0"/>
            </a:br>
            <a:r>
              <a:rPr lang="ru-RU" sz="3200" dirty="0"/>
              <a:t>4) Одноименные магнитные полюса ___________, а разноимённые _____________.</a:t>
            </a:r>
          </a:p>
        </p:txBody>
      </p:sp>
    </p:spTree>
    <p:extLst>
      <p:ext uri="{BB962C8B-B14F-4D97-AF65-F5344CB8AC3E}">
        <p14:creationId xmlns:p14="http://schemas.microsoft.com/office/powerpoint/2010/main" val="2882031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261</Words>
  <Application>Microsoft Office PowerPoint</Application>
  <PresentationFormat>Экран (4:3)</PresentationFormat>
  <Paragraphs>80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Лабораторная работа №1</vt:lpstr>
      <vt:lpstr>Презентация PowerPoint</vt:lpstr>
      <vt:lpstr>Соберём установку</vt:lpstr>
      <vt:lpstr>Изменяя силу тока, получим результаты</vt:lpstr>
      <vt:lpstr>Изменяя силу тока, получим результаты</vt:lpstr>
      <vt:lpstr>Постройте графики зависимости силы взаимодействия магнита и катушки от силы тока.</vt:lpstr>
      <vt:lpstr>Соберите вторую установку</vt:lpstr>
      <vt:lpstr>Презентация PowerPoint</vt:lpstr>
      <vt:lpstr>Выводы: 1) Круговой ток создаёт вокруг и внутри контура (катушки, витка) магнитное поле, силовые линии которого направлены ________ оси кругового тока. 2) Величина магнитного поля катушки с увеличением силы тока __________ линейно. 3) Направление магнитного поля контура определяется по правилу __________. 4) Одноименные магнитные полюса ___________, а разноимённые _____________.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№1</dc:title>
  <dc:creator>Тихонова Анна</dc:creator>
  <cp:lastModifiedBy>Teacher</cp:lastModifiedBy>
  <cp:revision>8</cp:revision>
  <dcterms:created xsi:type="dcterms:W3CDTF">2021-09-07T07:53:10Z</dcterms:created>
  <dcterms:modified xsi:type="dcterms:W3CDTF">2022-02-02T10:29:10Z</dcterms:modified>
</cp:coreProperties>
</file>