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2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305B5-D3EE-4314-ADF8-7FB9FB5FE07F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79C0CA5-1067-45DE-989D-7D51FD35DBC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305B5-D3EE-4314-ADF8-7FB9FB5FE07F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CA5-1067-45DE-989D-7D51FD35DB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305B5-D3EE-4314-ADF8-7FB9FB5FE07F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CA5-1067-45DE-989D-7D51FD35DB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305B5-D3EE-4314-ADF8-7FB9FB5FE07F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CA5-1067-45DE-989D-7D51FD35DBC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305B5-D3EE-4314-ADF8-7FB9FB5FE07F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79C0CA5-1067-45DE-989D-7D51FD35DBC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305B5-D3EE-4314-ADF8-7FB9FB5FE07F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CA5-1067-45DE-989D-7D51FD35DBC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305B5-D3EE-4314-ADF8-7FB9FB5FE07F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CA5-1067-45DE-989D-7D51FD35DBC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305B5-D3EE-4314-ADF8-7FB9FB5FE07F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CA5-1067-45DE-989D-7D51FD35DB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305B5-D3EE-4314-ADF8-7FB9FB5FE07F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CA5-1067-45DE-989D-7D51FD35DB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305B5-D3EE-4314-ADF8-7FB9FB5FE07F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0CA5-1067-45DE-989D-7D51FD35DBC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305B5-D3EE-4314-ADF8-7FB9FB5FE07F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79C0CA5-1067-45DE-989D-7D51FD35DBC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21305B5-D3EE-4314-ADF8-7FB9FB5FE07F}" type="datetimeFigureOut">
              <a:rPr lang="ru-RU" smtClean="0"/>
              <a:t>26.10.2015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79C0CA5-1067-45DE-989D-7D51FD35DBC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692696"/>
            <a:ext cx="6400800" cy="588640"/>
          </a:xfrm>
        </p:spPr>
        <p:txBody>
          <a:bodyPr>
            <a:normAutofit lnSpcReduction="10000"/>
          </a:bodyPr>
          <a:lstStyle/>
          <a:p>
            <a:r>
              <a:rPr lang="ru-RU" sz="3600" b="1" dirty="0" smtClean="0"/>
              <a:t>Лабораторная работа №1</a:t>
            </a:r>
            <a:endParaRPr lang="ru-RU" sz="36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ИЗУЧЕНИЕ ДВИЖЕНИЯ ТЕЛА ПО ОКРУЖНОСТИ ПОД ДЕЙСТВИЕМ СИЛ УПРУГОСТИ И </a:t>
            </a:r>
            <a:r>
              <a:rPr lang="ru-RU" b="1" dirty="0" smtClean="0"/>
              <a:t>ТЯЖЕСТИ</a:t>
            </a:r>
            <a:endParaRPr lang="ru-RU" dirty="0"/>
          </a:p>
        </p:txBody>
      </p:sp>
      <p:pic>
        <p:nvPicPr>
          <p:cNvPr id="4" name="Picture 3" descr="H:\Алекс\Рабочий стол\липа\Новый рисунок.bmp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417947"/>
            <a:ext cx="3024336" cy="3059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752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chemeClr val="accent6">
                    <a:lumMod val="25000"/>
                  </a:schemeClr>
                </a:solidFill>
              </a:rPr>
              <a:t>Ход работы:</a:t>
            </a:r>
            <a:endParaRPr lang="ru-RU" sz="4400" b="1" dirty="0">
              <a:solidFill>
                <a:schemeClr val="accent6">
                  <a:lumMod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692696"/>
            <a:ext cx="8712968" cy="58326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 smtClean="0">
                <a:solidFill>
                  <a:schemeClr val="accent6">
                    <a:lumMod val="25000"/>
                  </a:schemeClr>
                </a:solidFill>
              </a:rPr>
              <a:t>6</a:t>
            </a:r>
            <a:r>
              <a:rPr lang="ru-RU" sz="2800" b="1" dirty="0">
                <a:solidFill>
                  <a:schemeClr val="accent6">
                    <a:lumMod val="25000"/>
                  </a:schemeClr>
                </a:solidFill>
              </a:rPr>
              <a:t>. Отсчитываем время, за которое маятник совершает, к примеру, </a:t>
            </a:r>
            <a:r>
              <a:rPr lang="ru-RU" sz="3200" b="1" i="1" dirty="0">
                <a:solidFill>
                  <a:schemeClr val="accent6">
                    <a:lumMod val="25000"/>
                  </a:schemeClr>
                </a:solidFill>
              </a:rPr>
              <a:t>N = 50 </a:t>
            </a:r>
            <a:r>
              <a:rPr lang="ru-RU" sz="2800" b="1" dirty="0">
                <a:solidFill>
                  <a:schemeClr val="accent6">
                    <a:lumMod val="25000"/>
                  </a:schemeClr>
                </a:solidFill>
              </a:rPr>
              <a:t>оборотов.</a:t>
            </a:r>
          </a:p>
          <a:p>
            <a:pPr marL="0" indent="0">
              <a:buNone/>
            </a:pPr>
            <a:r>
              <a:rPr lang="ru-RU" sz="2800" b="1" dirty="0">
                <a:solidFill>
                  <a:schemeClr val="accent6">
                    <a:lumMod val="25000"/>
                  </a:schemeClr>
                </a:solidFill>
              </a:rPr>
              <a:t>7. Определяем высоту конического маятника. Для этого измеряем расстояние по вертикали от центра </a:t>
            </a:r>
            <a:r>
              <a:rPr lang="ru-RU" sz="2800" b="1" dirty="0" smtClean="0">
                <a:solidFill>
                  <a:schemeClr val="accent6">
                    <a:lumMod val="25000"/>
                  </a:schemeClr>
                </a:solidFill>
              </a:rPr>
              <a:t>шарик </a:t>
            </a:r>
            <a:r>
              <a:rPr lang="ru-RU" sz="2800" b="1" dirty="0">
                <a:solidFill>
                  <a:schemeClr val="accent6">
                    <a:lumMod val="25000"/>
                  </a:schemeClr>
                </a:solidFill>
              </a:rPr>
              <a:t>до точки </a:t>
            </a:r>
            <a:r>
              <a:rPr lang="ru-RU" sz="2800" b="1" dirty="0" smtClean="0">
                <a:solidFill>
                  <a:schemeClr val="accent6">
                    <a:lumMod val="25000"/>
                  </a:schemeClr>
                </a:solidFill>
              </a:rPr>
              <a:t>подвеса </a:t>
            </a:r>
            <a:r>
              <a:rPr lang="en-US" sz="4800" b="1" i="1" dirty="0" smtClean="0">
                <a:solidFill>
                  <a:schemeClr val="accent6">
                    <a:lumMod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</a:t>
            </a:r>
            <a:r>
              <a:rPr lang="en-US" sz="4800" b="1" i="1" dirty="0" smtClean="0">
                <a:solidFill>
                  <a:schemeClr val="accent6">
                    <a:lumMod val="25000"/>
                  </a:schemeClr>
                </a:solidFill>
                <a:latin typeface="Brush Script MT" panose="03060802040406070304" pitchFamily="66" charset="0"/>
              </a:rPr>
              <a:t>=l</a:t>
            </a:r>
            <a:r>
              <a:rPr lang="ru-RU" sz="4000" b="1" i="1" dirty="0" smtClean="0">
                <a:solidFill>
                  <a:schemeClr val="accent6">
                    <a:lumMod val="25000"/>
                  </a:schemeClr>
                </a:solidFill>
              </a:rPr>
              <a:t>.</a:t>
            </a:r>
            <a:endParaRPr lang="ru-RU" sz="4000" b="1" i="1" dirty="0">
              <a:solidFill>
                <a:schemeClr val="accent6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ru-RU" sz="2800" b="1" dirty="0">
                <a:solidFill>
                  <a:schemeClr val="accent6">
                    <a:lumMod val="25000"/>
                  </a:schemeClr>
                </a:solidFill>
              </a:rPr>
              <a:t>8. </a:t>
            </a:r>
            <a:r>
              <a:rPr lang="ru-RU" sz="2800" b="1" dirty="0">
                <a:solidFill>
                  <a:schemeClr val="accent6">
                    <a:lumMod val="25000"/>
                  </a:schemeClr>
                </a:solidFill>
              </a:rPr>
              <a:t>Находим модуль центростремительного </a:t>
            </a:r>
            <a:r>
              <a:rPr lang="ru-RU" sz="2800" b="1" dirty="0" smtClean="0">
                <a:solidFill>
                  <a:schemeClr val="accent6">
                    <a:lumMod val="25000"/>
                  </a:schemeClr>
                </a:solidFill>
              </a:rPr>
              <a:t>ускорения </a:t>
            </a:r>
            <a:r>
              <a:rPr lang="ru-RU" sz="2800" b="1" dirty="0">
                <a:solidFill>
                  <a:schemeClr val="accent6">
                    <a:lumMod val="25000"/>
                  </a:schemeClr>
                </a:solidFill>
              </a:rPr>
              <a:t>по формулам:</a:t>
            </a:r>
          </a:p>
          <a:p>
            <a:pPr marL="0" indent="0">
              <a:buNone/>
            </a:pPr>
            <a:r>
              <a:rPr lang="ru-RU" sz="2800" b="1" dirty="0">
                <a:solidFill>
                  <a:schemeClr val="accent6">
                    <a:lumMod val="25000"/>
                  </a:schemeClr>
                </a:solidFill>
              </a:rPr>
              <a:t>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971600" y="4774828"/>
                <a:ext cx="2808312" cy="13392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effectLst/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effectLst/>
                              <a:latin typeface="Cambria Math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4000" b="1" i="1" smtClean="0">
                              <a:effectLst/>
                              <a:latin typeface="Cambria Math"/>
                              <a:ea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en-US" sz="4000" b="1" i="1" smtClean="0">
                          <a:effectLst/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effectLst/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effectLst/>
                              <a:latin typeface="Cambria Math"/>
                              <a:ea typeface="Cambria Math" panose="02040503050406030204" pitchFamily="18" charset="0"/>
                            </a:rPr>
                            <m:t>𝟒</m:t>
                          </m:r>
                          <m:sSup>
                            <m:sSupPr>
                              <m:ctrlPr>
                                <a:rPr lang="en-US" sz="4000" b="1" i="1" smtClean="0">
                                  <a:effectLst/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effectLst/>
                                  <a:latin typeface="Cambria Math"/>
                                  <a:ea typeface="Cambria Math"/>
                                </a:rPr>
                                <m:t>𝝅</m:t>
                              </m:r>
                            </m:e>
                            <m:sup>
                              <m:r>
                                <a:rPr lang="en-US" sz="4000" b="1" i="1" smtClean="0">
                                  <a:effectLst/>
                                  <a:latin typeface="Cambria Math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 smtClean="0">
                              <a:effectLst/>
                              <a:latin typeface="Cambria Math"/>
                              <a:ea typeface="Cambria Math" panose="02040503050406030204" pitchFamily="18" charset="0"/>
                            </a:rPr>
                            <m:t>𝑹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 smtClean="0">
                                  <a:effectLst/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effectLst/>
                                  <a:latin typeface="Cambria Math"/>
                                  <a:ea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p>
                              <m:r>
                                <a:rPr lang="en-US" sz="4000" b="1" i="1" smtClean="0">
                                  <a:effectLst/>
                                  <a:latin typeface="Cambria Math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4000" dirty="0"/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4774828"/>
                <a:ext cx="2808312" cy="13392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5148064" y="4509120"/>
                <a:ext cx="2252604" cy="12447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effectLst/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effectLst/>
                              <a:latin typeface="Cambria Math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4000" b="1" i="1" smtClean="0">
                              <a:effectLst/>
                              <a:latin typeface="Cambria Math"/>
                              <a:ea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en-US" sz="4000" b="1" i="1" smtClean="0">
                          <a:effectLst/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effectLst/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effectLst/>
                              <a:latin typeface="Cambria Math"/>
                              <a:ea typeface="Cambria Math" panose="02040503050406030204" pitchFamily="18" charset="0"/>
                            </a:rPr>
                            <m:t>𝒈𝑹</m:t>
                          </m:r>
                        </m:num>
                        <m:den>
                          <m:r>
                            <a:rPr lang="en-US" sz="4000" b="1" i="1" smtClean="0">
                              <a:effectLst/>
                              <a:latin typeface="Cambria Math"/>
                              <a:ea typeface="Cambria Math" panose="02040503050406030204" pitchFamily="18" charset="0"/>
                            </a:rPr>
                            <m:t>𝒉</m:t>
                          </m:r>
                        </m:den>
                      </m:f>
                    </m:oMath>
                  </m:oMathPara>
                </a14:m>
                <a:endParaRPr lang="ru-RU" sz="4000" dirty="0"/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4509120"/>
                <a:ext cx="2252604" cy="124476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485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chemeClr val="accent6">
                    <a:lumMod val="25000"/>
                  </a:schemeClr>
                </a:solidFill>
              </a:rPr>
              <a:t>Ход работы:</a:t>
            </a:r>
            <a:endParaRPr lang="ru-RU" sz="4400" b="1" dirty="0">
              <a:solidFill>
                <a:schemeClr val="accent6">
                  <a:lumMod val="2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251520" y="692696"/>
                <a:ext cx="8712968" cy="5832648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ru-RU" sz="2800" b="1" dirty="0" smtClean="0">
                    <a:solidFill>
                      <a:schemeClr val="accent6">
                        <a:lumMod val="25000"/>
                      </a:schemeClr>
                    </a:solidFill>
                  </a:rPr>
                  <a:t>9</a:t>
                </a:r>
                <a:r>
                  <a:rPr lang="ru-RU" sz="2800" b="1" dirty="0">
                    <a:solidFill>
                      <a:schemeClr val="accent6">
                        <a:lumMod val="25000"/>
                      </a:schemeClr>
                    </a:solidFill>
                  </a:rPr>
                  <a:t>. Оттягиваем горизонтально расположенным динамометром шарик на расстояние, равное радиусу окружности, и измеряем модуль составляющей </a:t>
                </a:r>
                <a:r>
                  <a:rPr lang="en-US" sz="4000" b="1" dirty="0" smtClean="0">
                    <a:solidFill>
                      <a:schemeClr val="accent6">
                        <a:lumMod val="2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F</a:t>
                </a:r>
                <a:r>
                  <a:rPr lang="en-US" sz="4000" b="1" baseline="-25000" dirty="0" smtClean="0">
                    <a:solidFill>
                      <a:schemeClr val="accent6">
                        <a:lumMod val="2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1</a:t>
                </a:r>
                <a:r>
                  <a:rPr lang="ru-RU" sz="2800" b="1" dirty="0" smtClean="0">
                    <a:solidFill>
                      <a:schemeClr val="accent6">
                        <a:lumMod val="25000"/>
                      </a:schemeClr>
                    </a:solidFill>
                  </a:rPr>
                  <a:t>. </a:t>
                </a:r>
                <a:r>
                  <a:rPr lang="ru-RU" sz="2800" b="1" dirty="0">
                    <a:solidFill>
                      <a:schemeClr val="accent6">
                        <a:lumMod val="25000"/>
                      </a:schemeClr>
                    </a:solidFill>
                  </a:rPr>
                  <a:t>Затем вычисляем ускорение по </a:t>
                </a:r>
                <a:r>
                  <a:rPr lang="ru-RU" sz="2800" b="1" dirty="0" smtClean="0">
                    <a:solidFill>
                      <a:schemeClr val="accent6">
                        <a:lumMod val="25000"/>
                      </a:schemeClr>
                    </a:solidFill>
                  </a:rPr>
                  <a:t>формуле</a:t>
                </a:r>
                <a:r>
                  <a:rPr lang="ru-RU" sz="2800" b="1" dirty="0">
                    <a:solidFill>
                      <a:schemeClr val="accent6">
                        <a:lumMod val="25000"/>
                      </a:schemeClr>
                    </a:solidFill>
                  </a:rPr>
                  <a:t>:</a:t>
                </a:r>
                <a:r>
                  <a:rPr lang="en-US" sz="2800" b="1" dirty="0" smtClean="0">
                    <a:solidFill>
                      <a:schemeClr val="accent6">
                        <a:lumMod val="2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1">
                            <a:latin typeface="Cambria Math"/>
                            <a:ea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4000" b="1" i="1">
                            <a:latin typeface="Cambria Math"/>
                            <a:ea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en-US" sz="4000" b="1" i="1">
                        <a:latin typeface="Cambria Math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000" b="1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latin typeface="Cambria Math"/>
                                <a:ea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sz="4000" b="1" i="1">
                                <a:latin typeface="Cambria Math"/>
                                <a:ea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r>
                          <a:rPr lang="en-US" sz="4000" b="1" i="1">
                            <a:latin typeface="Cambria Math"/>
                            <a:ea typeface="Cambria Math" panose="02040503050406030204" pitchFamily="18" charset="0"/>
                          </a:rPr>
                          <m:t>𝒎</m:t>
                        </m:r>
                      </m:den>
                    </m:f>
                  </m:oMath>
                </a14:m>
                <a:endParaRPr lang="ru-RU" sz="2800" b="1" dirty="0">
                  <a:solidFill>
                    <a:schemeClr val="accent6">
                      <a:lumMod val="25000"/>
                    </a:schemeClr>
                  </a:solidFill>
                </a:endParaRPr>
              </a:p>
              <a:p>
                <a:pPr marL="0" indent="0">
                  <a:buNone/>
                </a:pPr>
                <a:r>
                  <a:rPr lang="ru-RU" sz="2800" b="1" dirty="0">
                    <a:solidFill>
                      <a:schemeClr val="accent6">
                        <a:lumMod val="25000"/>
                      </a:schemeClr>
                    </a:solidFill>
                  </a:rPr>
                  <a:t>10. </a:t>
                </a:r>
                <a:r>
                  <a:rPr lang="ru-RU" sz="2800" b="1" dirty="0">
                    <a:solidFill>
                      <a:schemeClr val="accent6">
                        <a:lumMod val="25000"/>
                      </a:schemeClr>
                    </a:solidFill>
                  </a:rPr>
                  <a:t>Результаты </a:t>
                </a:r>
                <a:r>
                  <a:rPr lang="ru-RU" sz="2800" b="1" dirty="0" smtClean="0">
                    <a:solidFill>
                      <a:schemeClr val="accent6">
                        <a:lumMod val="25000"/>
                      </a:schemeClr>
                    </a:solidFill>
                  </a:rPr>
                  <a:t>измерений и вычислений </a:t>
                </a:r>
                <a:r>
                  <a:rPr lang="ru-RU" sz="2800" b="1" dirty="0">
                    <a:solidFill>
                      <a:schemeClr val="accent6">
                        <a:lumMod val="25000"/>
                      </a:schemeClr>
                    </a:solidFill>
                  </a:rPr>
                  <a:t>заносим в таблицу.</a:t>
                </a:r>
              </a:p>
              <a:p>
                <a:pPr marL="0" indent="0">
                  <a:buNone/>
                </a:pPr>
                <a:endParaRPr lang="ru-RU" sz="2800" b="1" dirty="0">
                  <a:solidFill>
                    <a:schemeClr val="accent6">
                      <a:lumMod val="2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251520" y="692696"/>
                <a:ext cx="8712968" cy="5832648"/>
              </a:xfrm>
              <a:blipFill rotWithShape="1">
                <a:blip r:embed="rId2"/>
                <a:stretch>
                  <a:fillRect l="-1399" t="-10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87154866"/>
                  </p:ext>
                </p:extLst>
              </p:nvPr>
            </p:nvGraphicFramePr>
            <p:xfrm>
              <a:off x="323528" y="4797152"/>
              <a:ext cx="8627896" cy="180020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635896"/>
                    <a:gridCol w="684000"/>
                    <a:gridCol w="612000"/>
                    <a:gridCol w="684000"/>
                    <a:gridCol w="792000"/>
                    <a:gridCol w="720000"/>
                    <a:gridCol w="720000"/>
                    <a:gridCol w="1620000"/>
                    <a:gridCol w="1080000"/>
                    <a:gridCol w="1080000"/>
                  </a:tblGrid>
                  <a:tr h="1211194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60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+mn-lt"/>
                            </a:rPr>
                            <a:t>Номер опыта</a:t>
                          </a:r>
                          <a:endParaRPr lang="ru-RU" sz="2000" b="1" dirty="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25400" marR="25400" marT="0" marB="0" vert="vert27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600"/>
                            </a:spcAft>
                          </a:pPr>
                          <a:r>
                            <a:rPr lang="en-US" sz="2000" b="1" dirty="0" smtClean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R</a:t>
                          </a:r>
                          <a:r>
                            <a:rPr lang="ru-RU" sz="2000" b="1" dirty="0" smtClean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 м</a:t>
                          </a:r>
                          <a:endParaRPr lang="ru-RU" sz="2000" b="1" dirty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5400" marR="2540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60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N</a:t>
                          </a:r>
                          <a:endParaRPr lang="ru-RU" sz="2000" b="1" dirty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5400" marR="2540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60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Δ</a:t>
                          </a:r>
                          <a:r>
                            <a:rPr lang="en-US" sz="2000" b="1" dirty="0" smtClean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t</a:t>
                          </a:r>
                          <a:r>
                            <a:rPr lang="ru-RU" sz="2000" b="1" dirty="0" smtClean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 с</a:t>
                          </a:r>
                          <a:endParaRPr lang="ru-RU" sz="2000" b="1" dirty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5400" marR="2540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60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T=</a:t>
                          </a:r>
                          <a:r>
                            <a:rPr lang="ru-RU" sz="2000" b="1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2000" b="1" i="1" dirty="0" smtClean="0">
                                      <a:effectLst/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2000" b="1" i="0" dirty="0" smtClean="0">
                                      <a:effectLst/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𝚫</m:t>
                                  </m:r>
                                  <m:r>
                                    <a:rPr lang="en-US" sz="2000" b="1" i="1" dirty="0">
                                      <a:effectLst/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𝒕</m:t>
                                  </m:r>
                                </m:num>
                                <m:den>
                                  <m:r>
                                    <a:rPr lang="en-US" sz="2000" b="1" i="1" dirty="0" smtClean="0">
                                      <a:effectLst/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𝑵</m:t>
                                  </m:r>
                                  <m:r>
                                    <m:rPr>
                                      <m:nor/>
                                    </m:rPr>
                                    <a:rPr lang="ru-RU" sz="2000" b="1" dirty="0"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</m:den>
                              </m:f>
                            </m:oMath>
                          </a14:m>
                          <a:endParaRPr lang="ru-RU" sz="2000" b="1" dirty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5400" marR="2540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600"/>
                            </a:spcAft>
                          </a:pPr>
                          <a:r>
                            <a:rPr lang="en-US" sz="2000" b="1" dirty="0" smtClean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h</a:t>
                          </a:r>
                          <a:r>
                            <a:rPr lang="ru-RU" sz="2000" b="1" dirty="0" smtClean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 м</a:t>
                          </a:r>
                          <a:endParaRPr lang="ru-RU" sz="2000" b="1" dirty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5400" marR="2540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600"/>
                            </a:spcAft>
                          </a:pPr>
                          <a:r>
                            <a:rPr lang="en-US" sz="2000" b="1" dirty="0" smtClean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m</a:t>
                          </a:r>
                          <a:r>
                            <a:rPr lang="ru-RU" sz="2000" b="1" dirty="0" smtClean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 кг</a:t>
                          </a:r>
                          <a:endParaRPr lang="ru-RU" sz="2000" b="1" dirty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5400" marR="25400" marT="0" marB="0" anchor="ctr"/>
                    </a:tc>
                    <a:tc>
                      <a:txBody>
                        <a:bodyPr/>
                        <a:lstStyle/>
                        <a:p>
                          <a:pPr indent="20320" algn="ctr">
                            <a:spcAft>
                              <a:spcPts val="6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000" b="1" i="1" smtClean="0">
                                        <a:effectLst/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1" i="1" smtClean="0">
                                        <a:effectLst/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en-US" sz="2000" b="1" i="1" smtClean="0">
                                        <a:effectLst/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𝒏</m:t>
                                    </m:r>
                                  </m:sub>
                                </m:sSub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000" b="1" i="1" smtClean="0">
                                        <a:effectLst/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 smtClean="0">
                                        <a:effectLst/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𝟒</m:t>
                                    </m:r>
                                    <m:sSup>
                                      <m:sSupPr>
                                        <m:ctrlPr>
                                          <a:rPr lang="en-US" sz="2000" b="1" i="1" smtClean="0">
                                            <a:effectLst/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1" i="1" smtClean="0">
                                            <a:effectLst/>
                                            <a:latin typeface="Cambria Math"/>
                                            <a:ea typeface="Cambria Math"/>
                                          </a:rPr>
                                          <m:t>𝝅</m:t>
                                        </m:r>
                                      </m:e>
                                      <m:sup>
                                        <m:r>
                                          <a:rPr lang="en-US" sz="2000" b="1" i="1" smtClean="0">
                                            <a:effectLst/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  <m:r>
                                      <a:rPr lang="en-US" sz="2000" b="1" i="1" smtClean="0">
                                        <a:effectLst/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𝑹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2000" b="1" i="1" smtClean="0">
                                            <a:effectLst/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1" i="1" smtClean="0">
                                            <a:effectLst/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p>
                                        <m:r>
                                          <a:rPr lang="en-US" sz="2000" b="1" i="1" smtClean="0">
                                            <a:effectLst/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US" sz="2000" b="1" dirty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5400" marR="2540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6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000" b="1" i="1" smtClean="0">
                                        <a:effectLst/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1" i="1" smtClean="0">
                                        <a:effectLst/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en-US" sz="2000" b="1" i="1" smtClean="0">
                                        <a:effectLst/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𝒏</m:t>
                                    </m:r>
                                  </m:sub>
                                </m:sSub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000" b="1" i="1" smtClean="0">
                                        <a:effectLst/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 smtClean="0">
                                        <a:effectLst/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𝒈</m:t>
                                    </m:r>
                                    <m:r>
                                      <a:rPr lang="en-US" sz="2000" b="1" i="1" smtClean="0">
                                        <a:effectLst/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𝑹</m:t>
                                    </m:r>
                                  </m:num>
                                  <m:den>
                                    <m:r>
                                      <a:rPr lang="en-US" sz="2000" b="1" i="1" smtClean="0">
                                        <a:effectLst/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𝒉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000" b="1" dirty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5400" marR="2540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6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000" b="1" i="1" smtClean="0">
                                        <a:effectLst/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1" i="1" smtClean="0">
                                        <a:effectLst/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en-US" sz="2000" b="1" i="1" smtClean="0">
                                        <a:effectLst/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𝒏</m:t>
                                    </m:r>
                                  </m:sub>
                                </m:sSub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000" b="1" i="1" smtClean="0">
                                        <a:effectLst/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2000" b="1" i="1" smtClean="0">
                                            <a:effectLst/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b="1" i="1" smtClean="0">
                                            <a:effectLst/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  <m:t>𝑭</m:t>
                                        </m:r>
                                      </m:e>
                                      <m:sub>
                                        <m:r>
                                          <a:rPr lang="en-US" sz="2000" b="1" i="1" smtClean="0">
                                            <a:effectLst/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2000" b="1" i="1" smtClean="0">
                                        <a:effectLst/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b="1" dirty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5400" marR="25400" marT="0" marB="0" anchor="ctr"/>
                    </a:tc>
                  </a:tr>
                  <a:tr h="589006">
                    <a:tc>
                      <a:txBody>
                        <a:bodyPr/>
                        <a:lstStyle/>
                        <a:p>
                          <a:pPr indent="457200" algn="just">
                            <a:spcAft>
                              <a:spcPts val="60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+mn-lt"/>
                            </a:rPr>
                            <a:t> </a:t>
                          </a:r>
                          <a:endParaRPr lang="ru-RU" sz="2000" b="1" dirty="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25400" marR="25400" marT="0" marB="0"/>
                    </a:tc>
                    <a:tc>
                      <a:txBody>
                        <a:bodyPr/>
                        <a:lstStyle/>
                        <a:p>
                          <a:pPr indent="457200" algn="just">
                            <a:spcAft>
                              <a:spcPts val="600"/>
                            </a:spcAft>
                          </a:pPr>
                          <a:r>
                            <a:rPr lang="ru-RU" sz="2000" b="1">
                              <a:effectLst/>
                              <a:latin typeface="+mn-lt"/>
                            </a:rPr>
                            <a:t> </a:t>
                          </a:r>
                          <a:endParaRPr lang="ru-RU" sz="2000" b="1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25400" marR="25400" marT="0" marB="0"/>
                    </a:tc>
                    <a:tc>
                      <a:txBody>
                        <a:bodyPr/>
                        <a:lstStyle/>
                        <a:p>
                          <a:pPr indent="457200" algn="just">
                            <a:spcAft>
                              <a:spcPts val="600"/>
                            </a:spcAft>
                          </a:pPr>
                          <a:r>
                            <a:rPr lang="ru-RU" sz="2000" b="1">
                              <a:effectLst/>
                              <a:latin typeface="+mn-lt"/>
                            </a:rPr>
                            <a:t> </a:t>
                          </a:r>
                          <a:endParaRPr lang="ru-RU" sz="2000" b="1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25400" marR="25400" marT="0" marB="0"/>
                    </a:tc>
                    <a:tc>
                      <a:txBody>
                        <a:bodyPr/>
                        <a:lstStyle/>
                        <a:p>
                          <a:pPr indent="457200" algn="just">
                            <a:spcAft>
                              <a:spcPts val="600"/>
                            </a:spcAft>
                          </a:pPr>
                          <a:r>
                            <a:rPr lang="ru-RU" sz="2000" b="1">
                              <a:effectLst/>
                              <a:latin typeface="+mn-lt"/>
                            </a:rPr>
                            <a:t> </a:t>
                          </a:r>
                          <a:endParaRPr lang="ru-RU" sz="2000" b="1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25400" marR="25400" marT="0" marB="0"/>
                    </a:tc>
                    <a:tc>
                      <a:txBody>
                        <a:bodyPr/>
                        <a:lstStyle/>
                        <a:p>
                          <a:pPr indent="457200" algn="just">
                            <a:spcAft>
                              <a:spcPts val="600"/>
                            </a:spcAft>
                          </a:pPr>
                          <a:r>
                            <a:rPr lang="ru-RU" sz="2000" b="1">
                              <a:effectLst/>
                              <a:latin typeface="+mn-lt"/>
                            </a:rPr>
                            <a:t> </a:t>
                          </a:r>
                          <a:endParaRPr lang="ru-RU" sz="2000" b="1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25400" marR="25400" marT="0" marB="0"/>
                    </a:tc>
                    <a:tc>
                      <a:txBody>
                        <a:bodyPr/>
                        <a:lstStyle/>
                        <a:p>
                          <a:pPr indent="457200" algn="just">
                            <a:spcAft>
                              <a:spcPts val="600"/>
                            </a:spcAft>
                          </a:pPr>
                          <a:r>
                            <a:rPr lang="ru-RU" sz="2000" b="1">
                              <a:effectLst/>
                              <a:latin typeface="+mn-lt"/>
                            </a:rPr>
                            <a:t> </a:t>
                          </a:r>
                          <a:endParaRPr lang="ru-RU" sz="2000" b="1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25400" marR="25400" marT="0" marB="0"/>
                    </a:tc>
                    <a:tc>
                      <a:txBody>
                        <a:bodyPr/>
                        <a:lstStyle/>
                        <a:p>
                          <a:pPr indent="457200" algn="just">
                            <a:spcAft>
                              <a:spcPts val="600"/>
                            </a:spcAft>
                          </a:pPr>
                          <a:r>
                            <a:rPr lang="ru-RU" sz="2000" b="1">
                              <a:effectLst/>
                              <a:latin typeface="+mn-lt"/>
                            </a:rPr>
                            <a:t> </a:t>
                          </a:r>
                          <a:endParaRPr lang="ru-RU" sz="2000" b="1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25400" marR="25400" marT="0" marB="0"/>
                    </a:tc>
                    <a:tc>
                      <a:txBody>
                        <a:bodyPr/>
                        <a:lstStyle/>
                        <a:p>
                          <a:pPr indent="457200" algn="just">
                            <a:spcAft>
                              <a:spcPts val="600"/>
                            </a:spcAft>
                          </a:pPr>
                          <a:r>
                            <a:rPr lang="ru-RU" sz="2000" b="1">
                              <a:effectLst/>
                              <a:latin typeface="+mn-lt"/>
                            </a:rPr>
                            <a:t> </a:t>
                          </a:r>
                          <a:endParaRPr lang="ru-RU" sz="2000" b="1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25400" marR="25400" marT="0" marB="0"/>
                    </a:tc>
                    <a:tc>
                      <a:txBody>
                        <a:bodyPr/>
                        <a:lstStyle/>
                        <a:p>
                          <a:pPr indent="457200" algn="just">
                            <a:spcAft>
                              <a:spcPts val="600"/>
                            </a:spcAft>
                          </a:pPr>
                          <a:r>
                            <a:rPr lang="ru-RU" sz="2000" b="1">
                              <a:effectLst/>
                              <a:latin typeface="+mn-lt"/>
                            </a:rPr>
                            <a:t> </a:t>
                          </a:r>
                          <a:endParaRPr lang="ru-RU" sz="2000" b="1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25400" marR="25400" marT="0" marB="0"/>
                    </a:tc>
                    <a:tc>
                      <a:txBody>
                        <a:bodyPr/>
                        <a:lstStyle/>
                        <a:p>
                          <a:pPr indent="457200" algn="just">
                            <a:spcAft>
                              <a:spcPts val="60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+mn-lt"/>
                            </a:rPr>
                            <a:t> </a:t>
                          </a:r>
                          <a:endParaRPr lang="ru-RU" sz="2000" b="1" dirty="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25400" marR="25400" marT="0" marB="0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87154866"/>
                  </p:ext>
                </p:extLst>
              </p:nvPr>
            </p:nvGraphicFramePr>
            <p:xfrm>
              <a:off x="323528" y="4797152"/>
              <a:ext cx="8627896" cy="180020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635896"/>
                    <a:gridCol w="684000"/>
                    <a:gridCol w="612000"/>
                    <a:gridCol w="684000"/>
                    <a:gridCol w="792000"/>
                    <a:gridCol w="720000"/>
                    <a:gridCol w="720000"/>
                    <a:gridCol w="1620000"/>
                    <a:gridCol w="1080000"/>
                    <a:gridCol w="1080000"/>
                  </a:tblGrid>
                  <a:tr h="1211194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60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+mn-lt"/>
                            </a:rPr>
                            <a:t>Номер опыта</a:t>
                          </a:r>
                          <a:endParaRPr lang="ru-RU" sz="2000" b="1" dirty="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25400" marR="25400" marT="0" marB="0" vert="vert27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600"/>
                            </a:spcAft>
                          </a:pPr>
                          <a:r>
                            <a:rPr lang="en-US" sz="2000" b="1" dirty="0" smtClean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R</a:t>
                          </a:r>
                          <a:r>
                            <a:rPr lang="ru-RU" sz="2000" b="1" dirty="0" smtClean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 м</a:t>
                          </a:r>
                          <a:endParaRPr lang="ru-RU" sz="2000" b="1" dirty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5400" marR="2540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60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N</a:t>
                          </a:r>
                          <a:endParaRPr lang="ru-RU" sz="2000" b="1" dirty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5400" marR="2540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60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Δ</a:t>
                          </a:r>
                          <a:r>
                            <a:rPr lang="en-US" sz="2000" b="1" dirty="0" smtClean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t</a:t>
                          </a:r>
                          <a:r>
                            <a:rPr lang="ru-RU" sz="2000" b="1" dirty="0" smtClean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 с</a:t>
                          </a:r>
                          <a:endParaRPr lang="ru-RU" sz="2000" b="1" dirty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5400" marR="25400" marT="0" marB="0"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25400" marR="25400" marT="0" marB="0" anchor="ctr">
                        <a:blipFill rotWithShape="1">
                          <a:blip r:embed="rId3"/>
                          <a:stretch>
                            <a:fillRect l="-337692" t="-505" r="-659231" b="-494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600"/>
                            </a:spcAft>
                          </a:pPr>
                          <a:r>
                            <a:rPr lang="en-US" sz="2000" b="1" dirty="0" smtClean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h</a:t>
                          </a:r>
                          <a:r>
                            <a:rPr lang="ru-RU" sz="2000" b="1" dirty="0" smtClean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 м</a:t>
                          </a:r>
                          <a:endParaRPr lang="ru-RU" sz="2000" b="1" dirty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5400" marR="2540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600"/>
                            </a:spcAft>
                          </a:pPr>
                          <a:r>
                            <a:rPr lang="en-US" sz="2000" b="1" dirty="0" smtClean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m</a:t>
                          </a:r>
                          <a:r>
                            <a:rPr lang="ru-RU" sz="2000" b="1" dirty="0" smtClean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 кг</a:t>
                          </a:r>
                          <a:endParaRPr lang="ru-RU" sz="2000" b="1" dirty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5400" marR="25400" marT="0" marB="0"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25400" marR="25400" marT="0" marB="0" anchor="ctr">
                        <a:blipFill rotWithShape="1">
                          <a:blip r:embed="rId3"/>
                          <a:stretch>
                            <a:fillRect l="-302632" t="-505" r="-133459" b="-494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25400" marR="25400" marT="0" marB="0" anchor="ctr">
                        <a:blipFill rotWithShape="1">
                          <a:blip r:embed="rId3"/>
                          <a:stretch>
                            <a:fillRect l="-605085" t="-505" r="-100565" b="-494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25400" marR="25400" marT="0" marB="0" anchor="ctr">
                        <a:blipFill rotWithShape="1">
                          <a:blip r:embed="rId3"/>
                          <a:stretch>
                            <a:fillRect l="-705085" t="-505" r="-565" b="-49495"/>
                          </a:stretch>
                        </a:blipFill>
                      </a:tcPr>
                    </a:tc>
                  </a:tr>
                  <a:tr h="589006">
                    <a:tc>
                      <a:txBody>
                        <a:bodyPr/>
                        <a:lstStyle/>
                        <a:p>
                          <a:pPr indent="457200" algn="just">
                            <a:spcAft>
                              <a:spcPts val="60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+mn-lt"/>
                            </a:rPr>
                            <a:t> </a:t>
                          </a:r>
                          <a:endParaRPr lang="ru-RU" sz="2000" b="1" dirty="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25400" marR="25400" marT="0" marB="0"/>
                    </a:tc>
                    <a:tc>
                      <a:txBody>
                        <a:bodyPr/>
                        <a:lstStyle/>
                        <a:p>
                          <a:pPr indent="457200" algn="just">
                            <a:spcAft>
                              <a:spcPts val="600"/>
                            </a:spcAft>
                          </a:pPr>
                          <a:r>
                            <a:rPr lang="ru-RU" sz="2000" b="1">
                              <a:effectLst/>
                              <a:latin typeface="+mn-lt"/>
                            </a:rPr>
                            <a:t> </a:t>
                          </a:r>
                          <a:endParaRPr lang="ru-RU" sz="2000" b="1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25400" marR="25400" marT="0" marB="0"/>
                    </a:tc>
                    <a:tc>
                      <a:txBody>
                        <a:bodyPr/>
                        <a:lstStyle/>
                        <a:p>
                          <a:pPr indent="457200" algn="just">
                            <a:spcAft>
                              <a:spcPts val="600"/>
                            </a:spcAft>
                          </a:pPr>
                          <a:r>
                            <a:rPr lang="ru-RU" sz="2000" b="1">
                              <a:effectLst/>
                              <a:latin typeface="+mn-lt"/>
                            </a:rPr>
                            <a:t> </a:t>
                          </a:r>
                          <a:endParaRPr lang="ru-RU" sz="2000" b="1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25400" marR="25400" marT="0" marB="0"/>
                    </a:tc>
                    <a:tc>
                      <a:txBody>
                        <a:bodyPr/>
                        <a:lstStyle/>
                        <a:p>
                          <a:pPr indent="457200" algn="just">
                            <a:spcAft>
                              <a:spcPts val="600"/>
                            </a:spcAft>
                          </a:pPr>
                          <a:r>
                            <a:rPr lang="ru-RU" sz="2000" b="1">
                              <a:effectLst/>
                              <a:latin typeface="+mn-lt"/>
                            </a:rPr>
                            <a:t> </a:t>
                          </a:r>
                          <a:endParaRPr lang="ru-RU" sz="2000" b="1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25400" marR="25400" marT="0" marB="0"/>
                    </a:tc>
                    <a:tc>
                      <a:txBody>
                        <a:bodyPr/>
                        <a:lstStyle/>
                        <a:p>
                          <a:pPr indent="457200" algn="just">
                            <a:spcAft>
                              <a:spcPts val="600"/>
                            </a:spcAft>
                          </a:pPr>
                          <a:r>
                            <a:rPr lang="ru-RU" sz="2000" b="1">
                              <a:effectLst/>
                              <a:latin typeface="+mn-lt"/>
                            </a:rPr>
                            <a:t> </a:t>
                          </a:r>
                          <a:endParaRPr lang="ru-RU" sz="2000" b="1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25400" marR="25400" marT="0" marB="0"/>
                    </a:tc>
                    <a:tc>
                      <a:txBody>
                        <a:bodyPr/>
                        <a:lstStyle/>
                        <a:p>
                          <a:pPr indent="457200" algn="just">
                            <a:spcAft>
                              <a:spcPts val="600"/>
                            </a:spcAft>
                          </a:pPr>
                          <a:r>
                            <a:rPr lang="ru-RU" sz="2000" b="1">
                              <a:effectLst/>
                              <a:latin typeface="+mn-lt"/>
                            </a:rPr>
                            <a:t> </a:t>
                          </a:r>
                          <a:endParaRPr lang="ru-RU" sz="2000" b="1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25400" marR="25400" marT="0" marB="0"/>
                    </a:tc>
                    <a:tc>
                      <a:txBody>
                        <a:bodyPr/>
                        <a:lstStyle/>
                        <a:p>
                          <a:pPr indent="457200" algn="just">
                            <a:spcAft>
                              <a:spcPts val="600"/>
                            </a:spcAft>
                          </a:pPr>
                          <a:r>
                            <a:rPr lang="ru-RU" sz="2000" b="1">
                              <a:effectLst/>
                              <a:latin typeface="+mn-lt"/>
                            </a:rPr>
                            <a:t> </a:t>
                          </a:r>
                          <a:endParaRPr lang="ru-RU" sz="2000" b="1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25400" marR="25400" marT="0" marB="0"/>
                    </a:tc>
                    <a:tc>
                      <a:txBody>
                        <a:bodyPr/>
                        <a:lstStyle/>
                        <a:p>
                          <a:pPr indent="457200" algn="just">
                            <a:spcAft>
                              <a:spcPts val="600"/>
                            </a:spcAft>
                          </a:pPr>
                          <a:r>
                            <a:rPr lang="ru-RU" sz="2000" b="1">
                              <a:effectLst/>
                              <a:latin typeface="+mn-lt"/>
                            </a:rPr>
                            <a:t> </a:t>
                          </a:r>
                          <a:endParaRPr lang="ru-RU" sz="2000" b="1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25400" marR="25400" marT="0" marB="0"/>
                    </a:tc>
                    <a:tc>
                      <a:txBody>
                        <a:bodyPr/>
                        <a:lstStyle/>
                        <a:p>
                          <a:pPr indent="457200" algn="just">
                            <a:spcAft>
                              <a:spcPts val="600"/>
                            </a:spcAft>
                          </a:pPr>
                          <a:r>
                            <a:rPr lang="ru-RU" sz="2000" b="1">
                              <a:effectLst/>
                              <a:latin typeface="+mn-lt"/>
                            </a:rPr>
                            <a:t> </a:t>
                          </a:r>
                          <a:endParaRPr lang="ru-RU" sz="2000" b="1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25400" marR="25400" marT="0" marB="0"/>
                    </a:tc>
                    <a:tc>
                      <a:txBody>
                        <a:bodyPr/>
                        <a:lstStyle/>
                        <a:p>
                          <a:pPr indent="457200" algn="just">
                            <a:spcAft>
                              <a:spcPts val="60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+mn-lt"/>
                            </a:rPr>
                            <a:t> </a:t>
                          </a:r>
                          <a:endParaRPr lang="ru-RU" sz="2000" b="1" dirty="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25400" marR="25400" marT="0" marB="0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08124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/>
          <a:lstStyle/>
          <a:p>
            <a:r>
              <a:rPr lang="ru-RU" b="1" dirty="0" smtClean="0"/>
              <a:t>Вывод: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447800"/>
            <a:ext cx="8892480" cy="457200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3600" b="1" i="1" dirty="0">
                <a:solidFill>
                  <a:schemeClr val="accent1">
                    <a:lumMod val="75000"/>
                  </a:schemeClr>
                </a:solidFill>
              </a:rPr>
              <a:t>В выводе необходимо ответить на вопросы: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3600" b="1" i="1" dirty="0" smtClean="0">
                <a:solidFill>
                  <a:schemeClr val="accent1">
                    <a:lumMod val="75000"/>
                  </a:schemeClr>
                </a:solidFill>
              </a:rPr>
              <a:t>	- </a:t>
            </a:r>
            <a:r>
              <a:rPr lang="ru-RU" sz="3600" b="1" i="1" dirty="0">
                <a:solidFill>
                  <a:schemeClr val="accent1">
                    <a:lumMod val="75000"/>
                  </a:schemeClr>
                </a:solidFill>
              </a:rPr>
              <a:t>что вы делали, в чём цель вашей работы;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3600" b="1" i="1" dirty="0" smtClean="0">
                <a:solidFill>
                  <a:schemeClr val="accent1">
                    <a:lumMod val="75000"/>
                  </a:schemeClr>
                </a:solidFill>
              </a:rPr>
              <a:t>	- </a:t>
            </a:r>
            <a:r>
              <a:rPr lang="ru-RU" sz="3600" b="1" i="1" dirty="0">
                <a:solidFill>
                  <a:schemeClr val="accent1">
                    <a:lumMod val="75000"/>
                  </a:schemeClr>
                </a:solidFill>
              </a:rPr>
              <a:t>какие результаты вы ожидали получить;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3600" b="1" i="1" dirty="0" smtClean="0">
                <a:solidFill>
                  <a:schemeClr val="accent1">
                    <a:lumMod val="75000"/>
                  </a:schemeClr>
                </a:solidFill>
              </a:rPr>
              <a:t>	- </a:t>
            </a:r>
            <a:r>
              <a:rPr lang="ru-RU" sz="3600" b="1" i="1" dirty="0">
                <a:solidFill>
                  <a:schemeClr val="accent1">
                    <a:lumMod val="75000"/>
                  </a:schemeClr>
                </a:solidFill>
              </a:rPr>
              <a:t>совпали ли результаты вашей работы с </a:t>
            </a:r>
            <a:r>
              <a:rPr lang="ru-RU" sz="3600" b="1" i="1" dirty="0" smtClean="0">
                <a:solidFill>
                  <a:schemeClr val="accent1">
                    <a:lumMod val="75000"/>
                  </a:schemeClr>
                </a:solidFill>
              </a:rPr>
              <a:t>ожидаемыми;</a:t>
            </a:r>
            <a:r>
              <a:rPr lang="ru-RU" sz="3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600" b="1" i="1" dirty="0" smtClean="0">
                <a:solidFill>
                  <a:schemeClr val="accent1">
                    <a:lumMod val="75000"/>
                  </a:schemeClr>
                </a:solidFill>
              </a:rPr>
              <a:t>если </a:t>
            </a:r>
            <a:r>
              <a:rPr lang="ru-RU" sz="3600" b="1" i="1" dirty="0">
                <a:solidFill>
                  <a:schemeClr val="accent1">
                    <a:lumMod val="75000"/>
                  </a:schemeClr>
                </a:solidFill>
              </a:rPr>
              <a:t>есть расхождения в результатах, то объяснить причины </a:t>
            </a:r>
            <a:endParaRPr lang="ru-RU" sz="36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ru-RU" sz="4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34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1560" y="1447800"/>
            <a:ext cx="8280920" cy="4572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3600" b="1" i="1" dirty="0">
                <a:solidFill>
                  <a:schemeClr val="accent1">
                    <a:lumMod val="75000"/>
                  </a:schemeClr>
                </a:solidFill>
              </a:rPr>
              <a:t>Сравнивая полученные три значения модуля центростремительного ускорения, убеждаемся, что они примерно </a:t>
            </a:r>
            <a:r>
              <a:rPr lang="ru-RU" sz="3600" b="1" i="1" dirty="0" smtClean="0">
                <a:solidFill>
                  <a:schemeClr val="accent1">
                    <a:lumMod val="75000"/>
                  </a:schemeClr>
                </a:solidFill>
              </a:rPr>
              <a:t>одинаковы (вывод по цели лабораторной работы). </a:t>
            </a:r>
          </a:p>
          <a:p>
            <a:pPr marL="0" indent="0">
              <a:buNone/>
            </a:pPr>
            <a:r>
              <a:rPr lang="ru-RU" sz="3600" b="1" i="1" dirty="0" smtClean="0">
                <a:solidFill>
                  <a:schemeClr val="accent1">
                    <a:lumMod val="75000"/>
                  </a:schemeClr>
                </a:solidFill>
              </a:rPr>
              <a:t>Если есть расхождения в результатах, то объяснить причины (как проводились измерения, были допущены неточности при измерение физических величин)</a:t>
            </a:r>
            <a:endParaRPr lang="ru-RU" sz="36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ru-RU" sz="3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27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ru-RU" sz="2800" b="1" dirty="0" smtClean="0"/>
              <a:t>Определение центростремительного ускорения при движении по окружности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8" y="1344587"/>
            <a:ext cx="5132148" cy="529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5256" y="1682925"/>
            <a:ext cx="5237224" cy="1404000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920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628800"/>
            <a:ext cx="4892387" cy="50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750" y="116632"/>
            <a:ext cx="5421706" cy="9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124744"/>
            <a:ext cx="3810859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4" y="1916832"/>
            <a:ext cx="2767303" cy="93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0171" y="2708920"/>
            <a:ext cx="2708701" cy="158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0674" y="3933056"/>
            <a:ext cx="2521646" cy="13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5301208"/>
            <a:ext cx="2567015" cy="1404000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712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 algn="r"/>
                <a:r>
                  <a:rPr lang="ru-RU" sz="3200" b="1" dirty="0" smtClean="0"/>
                  <a:t>Измерение силы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b="1" i="1" smtClean="0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32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b="1" i="1">
                                <a:latin typeface="Cambria Math"/>
                              </a:rPr>
                              <m:t>𝑭</m:t>
                            </m:r>
                          </m:e>
                          <m:sub>
                            <m:r>
                              <a:rPr lang="en-US" sz="3200" b="1" i="1" smtClean="0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3200" b="1" dirty="0" smtClean="0"/>
                  <a:t> </a:t>
                </a:r>
                <a:r>
                  <a:rPr lang="ru-RU" sz="3200" b="1" dirty="0" smtClean="0"/>
                  <a:t>динамометром</a:t>
                </a:r>
                <a:endParaRPr lang="ru-RU" sz="3200" b="1" dirty="0"/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r="-1961" b="-127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5" name="Picture 3" descr="H:\Алекс\Рабочий стол\липа\Новый рисунок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54518"/>
            <a:ext cx="5064110" cy="5122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276872"/>
            <a:ext cx="2817009" cy="1534613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46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6">
                    <a:lumMod val="25000"/>
                  </a:schemeClr>
                </a:solidFill>
              </a:rPr>
              <a:t>Лабораторная   работа </a:t>
            </a:r>
            <a:r>
              <a:rPr lang="ru-RU" b="1" dirty="0" smtClean="0">
                <a:solidFill>
                  <a:schemeClr val="accent6">
                    <a:lumMod val="25000"/>
                  </a:schemeClr>
                </a:solidFill>
              </a:rPr>
              <a:t>№1</a:t>
            </a:r>
            <a:endParaRPr lang="ru-RU" b="1" dirty="0">
              <a:solidFill>
                <a:schemeClr val="accent6">
                  <a:lumMod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447800"/>
            <a:ext cx="8712968" cy="4572000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	</a:t>
            </a:r>
            <a:r>
              <a:rPr lang="ru-RU" sz="4000" b="1" i="1" dirty="0" smtClean="0">
                <a:solidFill>
                  <a:schemeClr val="accent6">
                    <a:lumMod val="25000"/>
                  </a:schemeClr>
                </a:solidFill>
              </a:rPr>
              <a:t>Тема: Изучение движения тела по окружности под действием сил упругости и тяжести</a:t>
            </a:r>
            <a:endParaRPr lang="ru-RU" sz="4000" i="1" dirty="0" smtClean="0">
              <a:solidFill>
                <a:schemeClr val="accent6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ru-RU" i="1" dirty="0" smtClean="0"/>
              <a:t>	</a:t>
            </a:r>
            <a:r>
              <a:rPr lang="ru-RU" sz="3200" b="1" i="1" dirty="0" smtClean="0">
                <a:solidFill>
                  <a:schemeClr val="accent6">
                    <a:lumMod val="25000"/>
                  </a:schemeClr>
                </a:solidFill>
              </a:rPr>
              <a:t>Цель </a:t>
            </a:r>
            <a:r>
              <a:rPr lang="ru-RU" sz="3200" b="1" i="1" dirty="0">
                <a:solidFill>
                  <a:schemeClr val="accent6">
                    <a:lumMod val="25000"/>
                  </a:schemeClr>
                </a:solidFill>
              </a:rPr>
              <a:t>работы: определение центростремительного ускорения шарика при его равномерном движении по окружности.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16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77955" y="188640"/>
            <a:ext cx="8291264" cy="5687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i="1" dirty="0" smtClean="0">
                <a:solidFill>
                  <a:schemeClr val="accent6">
                    <a:lumMod val="25000"/>
                  </a:schemeClr>
                </a:solidFill>
              </a:rPr>
              <a:t>	Оборудование</a:t>
            </a:r>
            <a:r>
              <a:rPr lang="ru-RU" sz="3200" b="1" i="1" dirty="0">
                <a:solidFill>
                  <a:schemeClr val="accent6">
                    <a:lumMod val="25000"/>
                  </a:schemeClr>
                </a:solidFill>
              </a:rPr>
              <a:t>: штатив с муфтой и лапкой, лента измерительная, циркуль, динамометр лабораторный, весы с разновесами, шарик на нити, кусочек пробки с отверстием, лист бумаги, линейка.</a:t>
            </a:r>
          </a:p>
          <a:p>
            <a:pPr marL="0" indent="0">
              <a:buNone/>
            </a:pPr>
            <a:endParaRPr lang="ru-RU" sz="3200" b="1" i="1" dirty="0">
              <a:solidFill>
                <a:schemeClr val="accent6">
                  <a:lumMod val="25000"/>
                </a:schemeClr>
              </a:solidFill>
            </a:endParaRPr>
          </a:p>
        </p:txBody>
      </p:sp>
      <p:pic>
        <p:nvPicPr>
          <p:cNvPr id="5" name="Picture 3" descr="H:\Алекс\Рабочий стол\липа\Новый рисунок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702683"/>
            <a:ext cx="3881195" cy="392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241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Ход работы:</a:t>
            </a:r>
            <a:endParaRPr lang="ru-RU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764704"/>
            <a:ext cx="8784976" cy="30243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Подготовить в тетради таблицу для внесения результатов измерений.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Под таблицей выписать формулы для расчёта ускорения, выполнить проверку формул по единицам измерений.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03786573"/>
                  </p:ext>
                </p:extLst>
              </p:nvPr>
            </p:nvGraphicFramePr>
            <p:xfrm>
              <a:off x="264584" y="3645024"/>
              <a:ext cx="8627896" cy="180020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635896"/>
                    <a:gridCol w="684000"/>
                    <a:gridCol w="612000"/>
                    <a:gridCol w="684000"/>
                    <a:gridCol w="792000"/>
                    <a:gridCol w="720000"/>
                    <a:gridCol w="720000"/>
                    <a:gridCol w="1620000"/>
                    <a:gridCol w="1080000"/>
                    <a:gridCol w="1080000"/>
                  </a:tblGrid>
                  <a:tr h="1211194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60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+mn-lt"/>
                            </a:rPr>
                            <a:t>Номер опыта</a:t>
                          </a:r>
                          <a:endParaRPr lang="ru-RU" sz="2000" b="1" dirty="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25400" marR="25400" marT="0" marB="0" vert="vert27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600"/>
                            </a:spcAft>
                          </a:pPr>
                          <a:r>
                            <a:rPr lang="en-US" sz="2000" b="1" dirty="0" smtClean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R</a:t>
                          </a:r>
                          <a:r>
                            <a:rPr lang="ru-RU" sz="2000" b="1" dirty="0" smtClean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 м</a:t>
                          </a:r>
                          <a:endParaRPr lang="ru-RU" sz="2000" b="1" dirty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5400" marR="2540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60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N</a:t>
                          </a:r>
                          <a:endParaRPr lang="ru-RU" sz="2000" b="1" dirty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5400" marR="2540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60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Δ</a:t>
                          </a:r>
                          <a:r>
                            <a:rPr lang="en-US" sz="2000" b="1" dirty="0" smtClean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t</a:t>
                          </a:r>
                          <a:r>
                            <a:rPr lang="ru-RU" sz="2000" b="1" dirty="0" smtClean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 с</a:t>
                          </a:r>
                          <a:endParaRPr lang="ru-RU" sz="2000" b="1" dirty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5400" marR="2540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60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T=</a:t>
                          </a:r>
                          <a:r>
                            <a:rPr lang="ru-RU" sz="2000" b="1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2000" b="1" i="1" dirty="0" smtClean="0">
                                      <a:effectLst/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2000" b="1" i="0" dirty="0" smtClean="0">
                                      <a:effectLst/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𝚫</m:t>
                                  </m:r>
                                  <m:r>
                                    <a:rPr lang="en-US" sz="2000" b="1" i="1" dirty="0">
                                      <a:effectLst/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𝒕</m:t>
                                  </m:r>
                                </m:num>
                                <m:den>
                                  <m:r>
                                    <a:rPr lang="en-US" sz="2000" b="1" i="1" dirty="0" smtClean="0">
                                      <a:effectLst/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𝑵</m:t>
                                  </m:r>
                                  <m:r>
                                    <m:rPr>
                                      <m:nor/>
                                    </m:rPr>
                                    <a:rPr lang="ru-RU" sz="2000" b="1" dirty="0"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</m:den>
                              </m:f>
                            </m:oMath>
                          </a14:m>
                          <a:endParaRPr lang="ru-RU" sz="2000" b="1" dirty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5400" marR="2540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600"/>
                            </a:spcAft>
                          </a:pPr>
                          <a:r>
                            <a:rPr lang="en-US" sz="2000" b="1" dirty="0" smtClean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h</a:t>
                          </a:r>
                          <a:r>
                            <a:rPr lang="ru-RU" sz="2000" b="1" dirty="0" smtClean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 м</a:t>
                          </a:r>
                          <a:endParaRPr lang="ru-RU" sz="2000" b="1" dirty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5400" marR="2540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600"/>
                            </a:spcAft>
                          </a:pPr>
                          <a:r>
                            <a:rPr lang="en-US" sz="2000" b="1" dirty="0" smtClean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m</a:t>
                          </a:r>
                          <a:r>
                            <a:rPr lang="ru-RU" sz="2000" b="1" dirty="0" smtClean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 кг</a:t>
                          </a:r>
                          <a:endParaRPr lang="ru-RU" sz="2000" b="1" dirty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5400" marR="25400" marT="0" marB="0" anchor="ctr"/>
                    </a:tc>
                    <a:tc>
                      <a:txBody>
                        <a:bodyPr/>
                        <a:lstStyle/>
                        <a:p>
                          <a:pPr indent="20320" algn="ctr">
                            <a:spcAft>
                              <a:spcPts val="6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000" b="1" i="1" smtClean="0">
                                        <a:effectLst/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1" i="1" smtClean="0">
                                        <a:effectLst/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en-US" sz="2000" b="1" i="1" smtClean="0">
                                        <a:effectLst/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𝒏</m:t>
                                    </m:r>
                                  </m:sub>
                                </m:sSub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000" b="1" i="1" smtClean="0">
                                        <a:effectLst/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 smtClean="0">
                                        <a:effectLst/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𝟒</m:t>
                                    </m:r>
                                    <m:sSup>
                                      <m:sSupPr>
                                        <m:ctrlPr>
                                          <a:rPr lang="en-US" sz="2000" b="1" i="1" smtClean="0">
                                            <a:effectLst/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1" i="1" smtClean="0">
                                            <a:effectLst/>
                                            <a:latin typeface="Cambria Math"/>
                                            <a:ea typeface="Cambria Math"/>
                                          </a:rPr>
                                          <m:t>𝝅</m:t>
                                        </m:r>
                                      </m:e>
                                      <m:sup>
                                        <m:r>
                                          <a:rPr lang="en-US" sz="2000" b="1" i="1" smtClean="0">
                                            <a:effectLst/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  <m:r>
                                      <a:rPr lang="en-US" sz="2000" b="1" i="1" smtClean="0">
                                        <a:effectLst/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𝑹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2000" b="1" i="1" smtClean="0">
                                            <a:effectLst/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1" i="1" smtClean="0">
                                            <a:effectLst/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  <m:t>𝑻</m:t>
                                        </m:r>
                                      </m:e>
                                      <m:sup>
                                        <m:r>
                                          <a:rPr lang="en-US" sz="2000" b="1" i="1" smtClean="0">
                                            <a:effectLst/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US" sz="2000" b="1" dirty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5400" marR="2540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6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000" b="1" i="1" smtClean="0">
                                        <a:effectLst/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1" i="1" smtClean="0">
                                        <a:effectLst/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en-US" sz="2000" b="1" i="1" smtClean="0">
                                        <a:effectLst/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𝒏</m:t>
                                    </m:r>
                                  </m:sub>
                                </m:sSub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000" b="1" i="1" smtClean="0">
                                        <a:effectLst/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 smtClean="0">
                                        <a:effectLst/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𝒈</m:t>
                                    </m:r>
                                    <m:r>
                                      <a:rPr lang="en-US" sz="2000" b="1" i="1" smtClean="0">
                                        <a:effectLst/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𝑹</m:t>
                                    </m:r>
                                  </m:num>
                                  <m:den>
                                    <m:r>
                                      <a:rPr lang="en-US" sz="2000" b="1" i="1" smtClean="0">
                                        <a:effectLst/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𝒉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000" b="1" dirty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5400" marR="2540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6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000" b="1" i="1" smtClean="0">
                                        <a:effectLst/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1" i="1" smtClean="0">
                                        <a:effectLst/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en-US" sz="2000" b="1" i="1" smtClean="0">
                                        <a:effectLst/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𝒏</m:t>
                                    </m:r>
                                  </m:sub>
                                </m:sSub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000" b="1" i="1" smtClean="0">
                                        <a:effectLst/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2000" b="1" i="1" smtClean="0">
                                            <a:effectLst/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b="1" i="1" smtClean="0">
                                            <a:effectLst/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  <m:t>𝑭</m:t>
                                        </m:r>
                                      </m:e>
                                      <m:sub>
                                        <m:r>
                                          <a:rPr lang="en-US" sz="2000" b="1" i="1" smtClean="0">
                                            <a:effectLst/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2000" b="1" i="1" smtClean="0">
                                        <a:effectLst/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b="1" dirty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5400" marR="25400" marT="0" marB="0" anchor="ctr"/>
                    </a:tc>
                  </a:tr>
                  <a:tr h="589006">
                    <a:tc>
                      <a:txBody>
                        <a:bodyPr/>
                        <a:lstStyle/>
                        <a:p>
                          <a:pPr indent="457200" algn="just">
                            <a:spcAft>
                              <a:spcPts val="60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+mn-lt"/>
                            </a:rPr>
                            <a:t> </a:t>
                          </a:r>
                          <a:endParaRPr lang="ru-RU" sz="2000" b="1" dirty="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25400" marR="25400" marT="0" marB="0"/>
                    </a:tc>
                    <a:tc>
                      <a:txBody>
                        <a:bodyPr/>
                        <a:lstStyle/>
                        <a:p>
                          <a:pPr indent="457200" algn="just">
                            <a:spcAft>
                              <a:spcPts val="600"/>
                            </a:spcAft>
                          </a:pPr>
                          <a:r>
                            <a:rPr lang="ru-RU" sz="2000" b="1">
                              <a:effectLst/>
                              <a:latin typeface="+mn-lt"/>
                            </a:rPr>
                            <a:t> </a:t>
                          </a:r>
                          <a:endParaRPr lang="ru-RU" sz="2000" b="1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25400" marR="25400" marT="0" marB="0"/>
                    </a:tc>
                    <a:tc>
                      <a:txBody>
                        <a:bodyPr/>
                        <a:lstStyle/>
                        <a:p>
                          <a:pPr indent="457200" algn="just">
                            <a:spcAft>
                              <a:spcPts val="600"/>
                            </a:spcAft>
                          </a:pPr>
                          <a:r>
                            <a:rPr lang="ru-RU" sz="2000" b="1">
                              <a:effectLst/>
                              <a:latin typeface="+mn-lt"/>
                            </a:rPr>
                            <a:t> </a:t>
                          </a:r>
                          <a:endParaRPr lang="ru-RU" sz="2000" b="1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25400" marR="25400" marT="0" marB="0"/>
                    </a:tc>
                    <a:tc>
                      <a:txBody>
                        <a:bodyPr/>
                        <a:lstStyle/>
                        <a:p>
                          <a:pPr indent="457200" algn="just">
                            <a:spcAft>
                              <a:spcPts val="600"/>
                            </a:spcAft>
                          </a:pPr>
                          <a:r>
                            <a:rPr lang="ru-RU" sz="2000" b="1">
                              <a:effectLst/>
                              <a:latin typeface="+mn-lt"/>
                            </a:rPr>
                            <a:t> </a:t>
                          </a:r>
                          <a:endParaRPr lang="ru-RU" sz="2000" b="1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25400" marR="25400" marT="0" marB="0"/>
                    </a:tc>
                    <a:tc>
                      <a:txBody>
                        <a:bodyPr/>
                        <a:lstStyle/>
                        <a:p>
                          <a:pPr indent="457200" algn="just">
                            <a:spcAft>
                              <a:spcPts val="600"/>
                            </a:spcAft>
                          </a:pPr>
                          <a:r>
                            <a:rPr lang="ru-RU" sz="2000" b="1">
                              <a:effectLst/>
                              <a:latin typeface="+mn-lt"/>
                            </a:rPr>
                            <a:t> </a:t>
                          </a:r>
                          <a:endParaRPr lang="ru-RU" sz="2000" b="1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25400" marR="25400" marT="0" marB="0"/>
                    </a:tc>
                    <a:tc>
                      <a:txBody>
                        <a:bodyPr/>
                        <a:lstStyle/>
                        <a:p>
                          <a:pPr indent="457200" algn="just">
                            <a:spcAft>
                              <a:spcPts val="600"/>
                            </a:spcAft>
                          </a:pPr>
                          <a:r>
                            <a:rPr lang="ru-RU" sz="2000" b="1">
                              <a:effectLst/>
                              <a:latin typeface="+mn-lt"/>
                            </a:rPr>
                            <a:t> </a:t>
                          </a:r>
                          <a:endParaRPr lang="ru-RU" sz="2000" b="1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25400" marR="25400" marT="0" marB="0"/>
                    </a:tc>
                    <a:tc>
                      <a:txBody>
                        <a:bodyPr/>
                        <a:lstStyle/>
                        <a:p>
                          <a:pPr indent="457200" algn="just">
                            <a:spcAft>
                              <a:spcPts val="600"/>
                            </a:spcAft>
                          </a:pPr>
                          <a:r>
                            <a:rPr lang="ru-RU" sz="2000" b="1">
                              <a:effectLst/>
                              <a:latin typeface="+mn-lt"/>
                            </a:rPr>
                            <a:t> </a:t>
                          </a:r>
                          <a:endParaRPr lang="ru-RU" sz="2000" b="1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25400" marR="25400" marT="0" marB="0"/>
                    </a:tc>
                    <a:tc>
                      <a:txBody>
                        <a:bodyPr/>
                        <a:lstStyle/>
                        <a:p>
                          <a:pPr indent="457200" algn="just">
                            <a:spcAft>
                              <a:spcPts val="600"/>
                            </a:spcAft>
                          </a:pPr>
                          <a:r>
                            <a:rPr lang="ru-RU" sz="2000" b="1">
                              <a:effectLst/>
                              <a:latin typeface="+mn-lt"/>
                            </a:rPr>
                            <a:t> </a:t>
                          </a:r>
                          <a:endParaRPr lang="ru-RU" sz="2000" b="1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25400" marR="25400" marT="0" marB="0"/>
                    </a:tc>
                    <a:tc>
                      <a:txBody>
                        <a:bodyPr/>
                        <a:lstStyle/>
                        <a:p>
                          <a:pPr indent="457200" algn="just">
                            <a:spcAft>
                              <a:spcPts val="600"/>
                            </a:spcAft>
                          </a:pPr>
                          <a:r>
                            <a:rPr lang="ru-RU" sz="2000" b="1">
                              <a:effectLst/>
                              <a:latin typeface="+mn-lt"/>
                            </a:rPr>
                            <a:t> </a:t>
                          </a:r>
                          <a:endParaRPr lang="ru-RU" sz="2000" b="1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25400" marR="25400" marT="0" marB="0"/>
                    </a:tc>
                    <a:tc>
                      <a:txBody>
                        <a:bodyPr/>
                        <a:lstStyle/>
                        <a:p>
                          <a:pPr indent="457200" algn="just">
                            <a:spcAft>
                              <a:spcPts val="60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+mn-lt"/>
                            </a:rPr>
                            <a:t> </a:t>
                          </a:r>
                          <a:endParaRPr lang="ru-RU" sz="2000" b="1" dirty="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25400" marR="25400" marT="0" marB="0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03786573"/>
                  </p:ext>
                </p:extLst>
              </p:nvPr>
            </p:nvGraphicFramePr>
            <p:xfrm>
              <a:off x="264584" y="3645024"/>
              <a:ext cx="8627896" cy="180020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635896"/>
                    <a:gridCol w="684000"/>
                    <a:gridCol w="612000"/>
                    <a:gridCol w="684000"/>
                    <a:gridCol w="792000"/>
                    <a:gridCol w="720000"/>
                    <a:gridCol w="720000"/>
                    <a:gridCol w="1620000"/>
                    <a:gridCol w="1080000"/>
                    <a:gridCol w="1080000"/>
                  </a:tblGrid>
                  <a:tr h="1211194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60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+mn-lt"/>
                            </a:rPr>
                            <a:t>Номер опыта</a:t>
                          </a:r>
                          <a:endParaRPr lang="ru-RU" sz="2000" b="1" dirty="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25400" marR="25400" marT="0" marB="0" vert="vert27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600"/>
                            </a:spcAft>
                          </a:pPr>
                          <a:r>
                            <a:rPr lang="en-US" sz="2000" b="1" dirty="0" smtClean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R</a:t>
                          </a:r>
                          <a:r>
                            <a:rPr lang="ru-RU" sz="2000" b="1" dirty="0" smtClean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 м</a:t>
                          </a:r>
                          <a:endParaRPr lang="ru-RU" sz="2000" b="1" dirty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5400" marR="2540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60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N</a:t>
                          </a:r>
                          <a:endParaRPr lang="ru-RU" sz="2000" b="1" dirty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5400" marR="2540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60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Δ</a:t>
                          </a:r>
                          <a:r>
                            <a:rPr lang="en-US" sz="2000" b="1" dirty="0" smtClean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t</a:t>
                          </a:r>
                          <a:r>
                            <a:rPr lang="ru-RU" sz="2000" b="1" dirty="0" smtClean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 с</a:t>
                          </a:r>
                          <a:endParaRPr lang="ru-RU" sz="2000" b="1" dirty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5400" marR="25400" marT="0" marB="0"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25400" marR="25400" marT="0" marB="0" anchor="ctr">
                        <a:blipFill rotWithShape="1">
                          <a:blip r:embed="rId2"/>
                          <a:stretch>
                            <a:fillRect l="-337692" t="-505" r="-659231" b="-494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600"/>
                            </a:spcAft>
                          </a:pPr>
                          <a:r>
                            <a:rPr lang="en-US" sz="2000" b="1" dirty="0" smtClean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h</a:t>
                          </a:r>
                          <a:r>
                            <a:rPr lang="ru-RU" sz="2000" b="1" dirty="0" smtClean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 м</a:t>
                          </a:r>
                          <a:endParaRPr lang="ru-RU" sz="2000" b="1" dirty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5400" marR="2540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600"/>
                            </a:spcAft>
                          </a:pPr>
                          <a:r>
                            <a:rPr lang="en-US" sz="2000" b="1" dirty="0" smtClean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m</a:t>
                          </a:r>
                          <a:r>
                            <a:rPr lang="ru-RU" sz="2000" b="1" dirty="0" smtClean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 кг</a:t>
                          </a:r>
                          <a:endParaRPr lang="ru-RU" sz="2000" b="1" dirty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5400" marR="25400" marT="0" marB="0"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25400" marR="25400" marT="0" marB="0" anchor="ctr">
                        <a:blipFill rotWithShape="1">
                          <a:blip r:embed="rId2"/>
                          <a:stretch>
                            <a:fillRect l="-303008" t="-505" r="-133083" b="-494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25400" marR="25400" marT="0" marB="0" anchor="ctr">
                        <a:blipFill rotWithShape="1">
                          <a:blip r:embed="rId2"/>
                          <a:stretch>
                            <a:fillRect l="-605650" t="-505" r="-100000" b="-494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25400" marR="25400" marT="0" marB="0" anchor="ctr">
                        <a:blipFill rotWithShape="1">
                          <a:blip r:embed="rId2"/>
                          <a:stretch>
                            <a:fillRect l="-705650" t="-505" b="-49495"/>
                          </a:stretch>
                        </a:blipFill>
                      </a:tcPr>
                    </a:tc>
                  </a:tr>
                  <a:tr h="589006">
                    <a:tc>
                      <a:txBody>
                        <a:bodyPr/>
                        <a:lstStyle/>
                        <a:p>
                          <a:pPr indent="457200" algn="just">
                            <a:spcAft>
                              <a:spcPts val="60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+mn-lt"/>
                            </a:rPr>
                            <a:t> </a:t>
                          </a:r>
                          <a:endParaRPr lang="ru-RU" sz="2000" b="1" dirty="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25400" marR="25400" marT="0" marB="0"/>
                    </a:tc>
                    <a:tc>
                      <a:txBody>
                        <a:bodyPr/>
                        <a:lstStyle/>
                        <a:p>
                          <a:pPr indent="457200" algn="just">
                            <a:spcAft>
                              <a:spcPts val="600"/>
                            </a:spcAft>
                          </a:pPr>
                          <a:r>
                            <a:rPr lang="ru-RU" sz="2000" b="1">
                              <a:effectLst/>
                              <a:latin typeface="+mn-lt"/>
                            </a:rPr>
                            <a:t> </a:t>
                          </a:r>
                          <a:endParaRPr lang="ru-RU" sz="2000" b="1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25400" marR="25400" marT="0" marB="0"/>
                    </a:tc>
                    <a:tc>
                      <a:txBody>
                        <a:bodyPr/>
                        <a:lstStyle/>
                        <a:p>
                          <a:pPr indent="457200" algn="just">
                            <a:spcAft>
                              <a:spcPts val="600"/>
                            </a:spcAft>
                          </a:pPr>
                          <a:r>
                            <a:rPr lang="ru-RU" sz="2000" b="1">
                              <a:effectLst/>
                              <a:latin typeface="+mn-lt"/>
                            </a:rPr>
                            <a:t> </a:t>
                          </a:r>
                          <a:endParaRPr lang="ru-RU" sz="2000" b="1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25400" marR="25400" marT="0" marB="0"/>
                    </a:tc>
                    <a:tc>
                      <a:txBody>
                        <a:bodyPr/>
                        <a:lstStyle/>
                        <a:p>
                          <a:pPr indent="457200" algn="just">
                            <a:spcAft>
                              <a:spcPts val="600"/>
                            </a:spcAft>
                          </a:pPr>
                          <a:r>
                            <a:rPr lang="ru-RU" sz="2000" b="1">
                              <a:effectLst/>
                              <a:latin typeface="+mn-lt"/>
                            </a:rPr>
                            <a:t> </a:t>
                          </a:r>
                          <a:endParaRPr lang="ru-RU" sz="2000" b="1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25400" marR="25400" marT="0" marB="0"/>
                    </a:tc>
                    <a:tc>
                      <a:txBody>
                        <a:bodyPr/>
                        <a:lstStyle/>
                        <a:p>
                          <a:pPr indent="457200" algn="just">
                            <a:spcAft>
                              <a:spcPts val="600"/>
                            </a:spcAft>
                          </a:pPr>
                          <a:r>
                            <a:rPr lang="ru-RU" sz="2000" b="1">
                              <a:effectLst/>
                              <a:latin typeface="+mn-lt"/>
                            </a:rPr>
                            <a:t> </a:t>
                          </a:r>
                          <a:endParaRPr lang="ru-RU" sz="2000" b="1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25400" marR="25400" marT="0" marB="0"/>
                    </a:tc>
                    <a:tc>
                      <a:txBody>
                        <a:bodyPr/>
                        <a:lstStyle/>
                        <a:p>
                          <a:pPr indent="457200" algn="just">
                            <a:spcAft>
                              <a:spcPts val="600"/>
                            </a:spcAft>
                          </a:pPr>
                          <a:r>
                            <a:rPr lang="ru-RU" sz="2000" b="1">
                              <a:effectLst/>
                              <a:latin typeface="+mn-lt"/>
                            </a:rPr>
                            <a:t> </a:t>
                          </a:r>
                          <a:endParaRPr lang="ru-RU" sz="2000" b="1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25400" marR="25400" marT="0" marB="0"/>
                    </a:tc>
                    <a:tc>
                      <a:txBody>
                        <a:bodyPr/>
                        <a:lstStyle/>
                        <a:p>
                          <a:pPr indent="457200" algn="just">
                            <a:spcAft>
                              <a:spcPts val="600"/>
                            </a:spcAft>
                          </a:pPr>
                          <a:r>
                            <a:rPr lang="ru-RU" sz="2000" b="1">
                              <a:effectLst/>
                              <a:latin typeface="+mn-lt"/>
                            </a:rPr>
                            <a:t> </a:t>
                          </a:r>
                          <a:endParaRPr lang="ru-RU" sz="2000" b="1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25400" marR="25400" marT="0" marB="0"/>
                    </a:tc>
                    <a:tc>
                      <a:txBody>
                        <a:bodyPr/>
                        <a:lstStyle/>
                        <a:p>
                          <a:pPr indent="457200" algn="just">
                            <a:spcAft>
                              <a:spcPts val="600"/>
                            </a:spcAft>
                          </a:pPr>
                          <a:r>
                            <a:rPr lang="ru-RU" sz="2000" b="1">
                              <a:effectLst/>
                              <a:latin typeface="+mn-lt"/>
                            </a:rPr>
                            <a:t> </a:t>
                          </a:r>
                          <a:endParaRPr lang="ru-RU" sz="2000" b="1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25400" marR="25400" marT="0" marB="0"/>
                    </a:tc>
                    <a:tc>
                      <a:txBody>
                        <a:bodyPr/>
                        <a:lstStyle/>
                        <a:p>
                          <a:pPr indent="457200" algn="just">
                            <a:spcAft>
                              <a:spcPts val="600"/>
                            </a:spcAft>
                          </a:pPr>
                          <a:r>
                            <a:rPr lang="ru-RU" sz="2000" b="1">
                              <a:effectLst/>
                              <a:latin typeface="+mn-lt"/>
                            </a:rPr>
                            <a:t> </a:t>
                          </a:r>
                          <a:endParaRPr lang="ru-RU" sz="2000" b="1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25400" marR="25400" marT="0" marB="0"/>
                    </a:tc>
                    <a:tc>
                      <a:txBody>
                        <a:bodyPr/>
                        <a:lstStyle/>
                        <a:p>
                          <a:pPr indent="457200" algn="just">
                            <a:spcAft>
                              <a:spcPts val="60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+mn-lt"/>
                            </a:rPr>
                            <a:t> </a:t>
                          </a:r>
                          <a:endParaRPr lang="ru-RU" sz="2000" b="1" dirty="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25400" marR="25400" marT="0" marB="0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Прямоугольник 8"/>
              <p:cNvSpPr/>
              <p:nvPr/>
            </p:nvSpPr>
            <p:spPr>
              <a:xfrm>
                <a:off x="251520" y="5661248"/>
                <a:ext cx="1369286" cy="9775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effectLst/>
                    <a:latin typeface="Cambria Math" panose="02040503050406030204" pitchFamily="18" charset="0"/>
                    <a:ea typeface="Cambria Math" panose="02040503050406030204" pitchFamily="18" charset="0"/>
                  </a:rPr>
                  <a:t>T=</a:t>
                </a:r>
                <a:r>
                  <a:rPr lang="ru-RU" sz="4000" b="1" dirty="0">
                    <a:effectLst/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 dirty="0" smtClean="0">
                            <a:effectLst/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dirty="0" smtClean="0">
                            <a:effectLst/>
                            <a:latin typeface="Cambria Math"/>
                            <a:ea typeface="Cambria Math" panose="02040503050406030204" pitchFamily="18" charset="0"/>
                          </a:rPr>
                          <m:t>𝚫</m:t>
                        </m:r>
                        <m:r>
                          <a:rPr lang="en-US" sz="4000" b="1" i="1" dirty="0">
                            <a:effectLst/>
                            <a:latin typeface="Cambria Math"/>
                            <a:ea typeface="Cambria Math" panose="02040503050406030204" pitchFamily="18" charset="0"/>
                          </a:rPr>
                          <m:t>𝒕</m:t>
                        </m:r>
                      </m:num>
                      <m:den>
                        <m:r>
                          <a:rPr lang="en-US" sz="4000" b="1" i="1" dirty="0" smtClean="0">
                            <a:effectLst/>
                            <a:latin typeface="Cambria Math"/>
                            <a:ea typeface="Cambria Math" panose="02040503050406030204" pitchFamily="18" charset="0"/>
                          </a:rPr>
                          <m:t>𝑵</m:t>
                        </m:r>
                        <m:r>
                          <m:rPr>
                            <m:nor/>
                          </m:rPr>
                          <a:rPr lang="ru-RU" sz="4000" b="1" dirty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ru-RU" sz="4000" dirty="0"/>
              </a:p>
            </p:txBody>
          </p:sp>
        </mc:Choice>
        <mc:Fallback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5661248"/>
                <a:ext cx="1369286" cy="977512"/>
              </a:xfrm>
              <a:prstGeom prst="rect">
                <a:avLst/>
              </a:prstGeom>
              <a:blipFill rotWithShape="1">
                <a:blip r:embed="rId3"/>
                <a:stretch>
                  <a:fillRect l="-15556" b="-118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Прямоугольник 9"/>
              <p:cNvSpPr/>
              <p:nvPr/>
            </p:nvSpPr>
            <p:spPr>
              <a:xfrm>
                <a:off x="1763688" y="5445224"/>
                <a:ext cx="2545762" cy="12145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 smtClean="0">
                              <a:effectLst/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effectLst/>
                              <a:latin typeface="Cambria Math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3600" b="1" i="1" smtClean="0">
                              <a:effectLst/>
                              <a:latin typeface="Cambria Math"/>
                              <a:ea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en-US" sz="3600" b="1" i="1" smtClean="0">
                          <a:effectLst/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effectLst/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effectLst/>
                              <a:latin typeface="Cambria Math"/>
                              <a:ea typeface="Cambria Math" panose="02040503050406030204" pitchFamily="18" charset="0"/>
                            </a:rPr>
                            <m:t>𝟒</m:t>
                          </m:r>
                          <m:sSup>
                            <m:sSupPr>
                              <m:ctrlPr>
                                <a:rPr lang="en-US" sz="3600" b="1" i="1" smtClean="0">
                                  <a:effectLst/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effectLst/>
                                  <a:latin typeface="Cambria Math"/>
                                  <a:ea typeface="Cambria Math"/>
                                </a:rPr>
                                <m:t>𝝅</m:t>
                              </m:r>
                            </m:e>
                            <m:sup>
                              <m:r>
                                <a:rPr lang="en-US" sz="3600" b="1" i="1" smtClean="0">
                                  <a:effectLst/>
                                  <a:latin typeface="Cambria Math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600" b="1" i="1" smtClean="0">
                              <a:effectLst/>
                              <a:latin typeface="Cambria Math"/>
                              <a:ea typeface="Cambria Math" panose="02040503050406030204" pitchFamily="18" charset="0"/>
                            </a:rPr>
                            <m:t>𝑹</m:t>
                          </m:r>
                        </m:num>
                        <m:den>
                          <m:sSup>
                            <m:sSupPr>
                              <m:ctrlPr>
                                <a:rPr lang="en-US" sz="3600" b="1" i="1" smtClean="0">
                                  <a:effectLst/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effectLst/>
                                  <a:latin typeface="Cambria Math"/>
                                  <a:ea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p>
                              <m:r>
                                <a:rPr lang="en-US" sz="3600" b="1" i="1" smtClean="0">
                                  <a:effectLst/>
                                  <a:latin typeface="Cambria Math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5445224"/>
                <a:ext cx="2545762" cy="121450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Прямоугольник 10"/>
              <p:cNvSpPr/>
              <p:nvPr/>
            </p:nvSpPr>
            <p:spPr>
              <a:xfrm>
                <a:off x="4572000" y="5517232"/>
                <a:ext cx="2045688" cy="11295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 smtClean="0">
                              <a:effectLst/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effectLst/>
                              <a:latin typeface="Cambria Math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3600" b="1" i="1" smtClean="0">
                              <a:effectLst/>
                              <a:latin typeface="Cambria Math"/>
                              <a:ea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en-US" sz="3600" b="1" i="1" smtClean="0">
                          <a:effectLst/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effectLst/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effectLst/>
                              <a:latin typeface="Cambria Math"/>
                              <a:ea typeface="Cambria Math" panose="02040503050406030204" pitchFamily="18" charset="0"/>
                            </a:rPr>
                            <m:t>𝒈𝑹</m:t>
                          </m:r>
                        </m:num>
                        <m:den>
                          <m:r>
                            <a:rPr lang="en-US" sz="3600" b="1" i="1" smtClean="0">
                              <a:effectLst/>
                              <a:latin typeface="Cambria Math"/>
                              <a:ea typeface="Cambria Math" panose="02040503050406030204" pitchFamily="18" charset="0"/>
                            </a:rPr>
                            <m:t>𝒉</m:t>
                          </m:r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517232"/>
                <a:ext cx="2045688" cy="112954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Прямоугольник 11"/>
              <p:cNvSpPr/>
              <p:nvPr/>
            </p:nvSpPr>
            <p:spPr>
              <a:xfrm>
                <a:off x="6876256" y="5445224"/>
                <a:ext cx="1927002" cy="11294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 smtClean="0">
                              <a:effectLst/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effectLst/>
                              <a:latin typeface="Cambria Math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3600" b="1" i="1" smtClean="0">
                              <a:effectLst/>
                              <a:latin typeface="Cambria Math"/>
                              <a:ea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en-US" sz="3600" b="1" i="1" smtClean="0">
                          <a:effectLst/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effectLst/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600" b="1" i="1" smtClean="0">
                                  <a:effectLst/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b="1" i="1" smtClean="0">
                                  <a:effectLst/>
                                  <a:latin typeface="Cambria Math"/>
                                  <a:ea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3600" b="1" i="1" smtClean="0">
                                  <a:effectLst/>
                                  <a:latin typeface="Cambria Math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r>
                            <a:rPr lang="en-US" sz="3600" b="1" i="1" smtClean="0">
                              <a:effectLst/>
                              <a:latin typeface="Cambria Math"/>
                              <a:ea typeface="Cambria Math" panose="02040503050406030204" pitchFamily="18" charset="0"/>
                            </a:rPr>
                            <m:t>𝒎</m:t>
                          </m:r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256" y="5445224"/>
                <a:ext cx="1927002" cy="112947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96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304026"/>
            <a:ext cx="4248472" cy="438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chemeClr val="accent6">
                    <a:lumMod val="25000"/>
                  </a:schemeClr>
                </a:solidFill>
              </a:rPr>
              <a:t>Ход работы:</a:t>
            </a:r>
            <a:endParaRPr lang="ru-RU" sz="4400" b="1" dirty="0">
              <a:solidFill>
                <a:schemeClr val="accent6">
                  <a:lumMod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836712"/>
            <a:ext cx="8712968" cy="3421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>
                <a:solidFill>
                  <a:schemeClr val="accent6">
                    <a:lumMod val="25000"/>
                  </a:schemeClr>
                </a:solidFill>
              </a:rPr>
              <a:t>1. </a:t>
            </a:r>
            <a:r>
              <a:rPr lang="ru-RU" sz="3200" b="1" dirty="0" smtClean="0">
                <a:solidFill>
                  <a:schemeClr val="accent6">
                    <a:lumMod val="25000"/>
                  </a:schemeClr>
                </a:solidFill>
              </a:rPr>
              <a:t>Масса груза 100 </a:t>
            </a:r>
            <a:r>
              <a:rPr lang="ru-RU" sz="3200" b="1" dirty="0">
                <a:solidFill>
                  <a:schemeClr val="accent6">
                    <a:lumMod val="25000"/>
                  </a:schemeClr>
                </a:solidFill>
              </a:rPr>
              <a:t>г.</a:t>
            </a:r>
          </a:p>
          <a:p>
            <a:pPr marL="0" indent="0">
              <a:buNone/>
            </a:pPr>
            <a:r>
              <a:rPr lang="ru-RU" sz="3200" b="1" dirty="0">
                <a:solidFill>
                  <a:schemeClr val="accent6">
                    <a:lumMod val="25000"/>
                  </a:schemeClr>
                </a:solidFill>
              </a:rPr>
              <a:t>2. </a:t>
            </a:r>
            <a:r>
              <a:rPr lang="ru-RU" sz="3200" b="1" dirty="0" smtClean="0">
                <a:solidFill>
                  <a:schemeClr val="accent6">
                    <a:lumMod val="25000"/>
                  </a:schemeClr>
                </a:solidFill>
              </a:rPr>
              <a:t>Груз подвешиваем на нить и </a:t>
            </a:r>
            <a:r>
              <a:rPr lang="ru-RU" sz="3200" b="1" dirty="0">
                <a:solidFill>
                  <a:schemeClr val="accent6">
                    <a:lumMod val="25000"/>
                  </a:schemeClr>
                </a:solidFill>
              </a:rPr>
              <a:t>зажимаем </a:t>
            </a:r>
            <a:r>
              <a:rPr lang="ru-RU" sz="3200" b="1" dirty="0" smtClean="0">
                <a:solidFill>
                  <a:schemeClr val="accent6">
                    <a:lumMod val="25000"/>
                  </a:schemeClr>
                </a:solidFill>
              </a:rPr>
              <a:t>нить </a:t>
            </a:r>
            <a:r>
              <a:rPr lang="ru-RU" sz="3200" b="1" dirty="0">
                <a:solidFill>
                  <a:schemeClr val="accent6">
                    <a:lumMod val="25000"/>
                  </a:schemeClr>
                </a:solidFill>
              </a:rPr>
              <a:t>в лапке штатива (рис. в).</a:t>
            </a:r>
          </a:p>
          <a:p>
            <a:pPr marL="0" indent="0">
              <a:buNone/>
            </a:pPr>
            <a:r>
              <a:rPr lang="ru-RU" sz="3200" b="1" dirty="0">
                <a:solidFill>
                  <a:schemeClr val="accent6">
                    <a:lumMod val="25000"/>
                  </a:schemeClr>
                </a:solidFill>
              </a:rPr>
              <a:t>3. Вычерчиваем на листе бумаги окружность, радиус которой около 20 см. Измеряем радиус с точностью до 1 см.</a:t>
            </a:r>
          </a:p>
          <a:p>
            <a:pPr marL="0" indent="0">
              <a:buNone/>
            </a:pPr>
            <a:endParaRPr lang="ru-RU" sz="3200" b="1" dirty="0">
              <a:solidFill>
                <a:schemeClr val="accent6">
                  <a:lumMod val="25000"/>
                </a:schemeClr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5364088" y="5373216"/>
            <a:ext cx="1404000" cy="0"/>
          </a:xfrm>
          <a:prstGeom prst="line">
            <a:avLst/>
          </a:prstGeom>
          <a:ln w="130175" cap="rnd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774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 descr="H:\Алекс\Рабочий стол\липа\Новый рисунок (1).bmp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50"/>
          <a:stretch/>
        </p:blipFill>
        <p:spPr bwMode="auto">
          <a:xfrm>
            <a:off x="5652120" y="2780928"/>
            <a:ext cx="3275624" cy="38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chemeClr val="accent6">
                    <a:lumMod val="25000"/>
                  </a:schemeClr>
                </a:solidFill>
              </a:rPr>
              <a:t>Ход работы:</a:t>
            </a:r>
            <a:endParaRPr lang="ru-RU" sz="4400" b="1" dirty="0">
              <a:solidFill>
                <a:schemeClr val="accent6">
                  <a:lumMod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692696"/>
            <a:ext cx="8712968" cy="30243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chemeClr val="accent6">
                    <a:lumMod val="25000"/>
                  </a:schemeClr>
                </a:solidFill>
              </a:rPr>
              <a:t>4. Штатив с маятником располагаем так, чтобы продолжение шнура проходило через центр окружности.</a:t>
            </a:r>
          </a:p>
          <a:p>
            <a:pPr marL="0" indent="0">
              <a:buNone/>
            </a:pPr>
            <a:r>
              <a:rPr lang="ru-RU" sz="2800" b="1" dirty="0">
                <a:solidFill>
                  <a:schemeClr val="accent6">
                    <a:lumMod val="25000"/>
                  </a:schemeClr>
                </a:solidFill>
              </a:rPr>
              <a:t>5. Взяв нить пальцами у точки подвеса, вращаем маятник так, чтобы шарик описывал окружность, равную начерченной на бумаге</a:t>
            </a:r>
            <a:r>
              <a:rPr lang="ru-RU" sz="2800" b="1" dirty="0" smtClean="0">
                <a:solidFill>
                  <a:schemeClr val="accent6">
                    <a:lumMod val="25000"/>
                  </a:schemeClr>
                </a:solidFill>
              </a:rPr>
              <a:t>.</a:t>
            </a:r>
            <a:endParaRPr lang="ru-RU" sz="2800" b="1" dirty="0">
              <a:solidFill>
                <a:schemeClr val="accent6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71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91</TotalTime>
  <Words>521</Words>
  <Application>Microsoft Office PowerPoint</Application>
  <PresentationFormat>Экран (4:3)</PresentationFormat>
  <Paragraphs>80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Справедливость</vt:lpstr>
      <vt:lpstr>ИЗУЧЕНИЕ ДВИЖЕНИЯ ТЕЛА ПО ОКРУЖНОСТИ ПОД ДЕЙСТВИЕМ СИЛ УПРУГОСТИ И ТЯЖЕСТИ</vt:lpstr>
      <vt:lpstr>Определение центростремительного ускорения при движении по окружности</vt:lpstr>
      <vt:lpstr>Презентация PowerPoint</vt:lpstr>
      <vt:lpstr>Измерение силы (F_1 ) ⃗ динамометром</vt:lpstr>
      <vt:lpstr>Лабораторная   работа №1</vt:lpstr>
      <vt:lpstr>Презентация PowerPoint</vt:lpstr>
      <vt:lpstr>Ход работы:</vt:lpstr>
      <vt:lpstr>Ход работы:</vt:lpstr>
      <vt:lpstr>Ход работы:</vt:lpstr>
      <vt:lpstr>Ход работы:</vt:lpstr>
      <vt:lpstr>Ход работы:</vt:lpstr>
      <vt:lpstr>Вывод:</vt:lpstr>
      <vt:lpstr>Вывод: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ИЗУЧЕНИЕ ДВИЖЕНИЯ ТЕЛА ПО ОКРУЖНОСТИ ПОД ДЕЙСТВИЕМ СИЛ УПРУГОСТИ И ТЯЖЕСТИ</dc:title>
  <dc:creator>Home</dc:creator>
  <cp:lastModifiedBy>Home</cp:lastModifiedBy>
  <cp:revision>12</cp:revision>
  <dcterms:created xsi:type="dcterms:W3CDTF">2015-10-26T12:23:58Z</dcterms:created>
  <dcterms:modified xsi:type="dcterms:W3CDTF">2015-10-26T13:55:26Z</dcterms:modified>
</cp:coreProperties>
</file>