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1305B5-D3EE-4314-ADF8-7FB9FB5FE07F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9C0CA5-1067-45DE-989D-7D51FD35D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92696"/>
            <a:ext cx="6400800" cy="58864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Лабораторная работа №1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ИЗУЧЕНИЕ ДВИЖЕНИЯ ТЕЛА ПО ОКРУЖНОСТИ ПОД ДЕЙСТВИЕМ СИЛ УПРУГОСТИ И </a:t>
            </a:r>
            <a:r>
              <a:rPr lang="ru-RU" b="1" dirty="0" smtClean="0"/>
              <a:t>ТЯЖЕСТИ</a:t>
            </a:r>
            <a:endParaRPr lang="ru-RU" dirty="0"/>
          </a:p>
        </p:txBody>
      </p:sp>
      <p:pic>
        <p:nvPicPr>
          <p:cNvPr id="4" name="Picture 3" descr="H:\Алекс\Рабочий стол\липа\Нов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17947"/>
            <a:ext cx="3024336" cy="305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5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25000"/>
                  </a:schemeClr>
                </a:solidFill>
              </a:rPr>
              <a:t>Ход работы:</a:t>
            </a:r>
            <a:endParaRPr lang="ru-RU" sz="4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6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. Отсчитываем время, за которое маятник совершает, к примеру, </a:t>
            </a:r>
            <a:r>
              <a:rPr lang="ru-RU" sz="3200" b="1" i="1" dirty="0">
                <a:solidFill>
                  <a:schemeClr val="accent6">
                    <a:lumMod val="25000"/>
                  </a:schemeClr>
                </a:solidFill>
              </a:rPr>
              <a:t>N = 50 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оборотов.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7. Определяем высоту конического маятника. Для этого измеряем расстояние по вертикали от центра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шарик 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до точки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подвеса </a:t>
            </a:r>
            <a:r>
              <a:rPr lang="en-US" sz="4800" b="1" i="1" dirty="0" smtClean="0">
                <a:solidFill>
                  <a:schemeClr val="accent6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US" sz="4800" b="1" i="1" dirty="0" smtClean="0">
                <a:solidFill>
                  <a:schemeClr val="accent6">
                    <a:lumMod val="25000"/>
                  </a:schemeClr>
                </a:solidFill>
                <a:latin typeface="Brush Script MT" panose="03060802040406070304" pitchFamily="66" charset="0"/>
              </a:rPr>
              <a:t>=l</a:t>
            </a:r>
            <a:r>
              <a:rPr lang="ru-RU" sz="4000" b="1" i="1" dirty="0" smtClean="0">
                <a:solidFill>
                  <a:schemeClr val="accent6">
                    <a:lumMod val="25000"/>
                  </a:schemeClr>
                </a:solidFill>
              </a:rPr>
              <a:t>.</a:t>
            </a:r>
            <a:endParaRPr lang="ru-RU" sz="4000" b="1" i="1" dirty="0">
              <a:solidFill>
                <a:schemeClr val="accent6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8. 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Находим модуль центростремительного 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ускорения 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по формулам: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71600" y="4774828"/>
                <a:ext cx="2808312" cy="133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4000" b="1" i="1" smtClean="0">
                          <a:effectLst/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74828"/>
                <a:ext cx="2808312" cy="13392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148064" y="4509120"/>
                <a:ext cx="2252604" cy="1244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4000" b="1" i="1" smtClean="0">
                          <a:effectLst/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𝒈𝑹</m:t>
                          </m:r>
                        </m:num>
                        <m:den>
                          <m:r>
                            <a:rPr lang="en-US" sz="40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509120"/>
                <a:ext cx="2252604" cy="12447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8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25000"/>
                  </a:schemeClr>
                </a:solidFill>
              </a:rPr>
              <a:t>Ход работы:</a:t>
            </a:r>
            <a:endParaRPr lang="ru-RU" sz="4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692696"/>
                <a:ext cx="8712968" cy="58326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chemeClr val="accent6">
                        <a:lumMod val="25000"/>
                      </a:schemeClr>
                    </a:solidFill>
                  </a:rPr>
                  <a:t>9</a:t>
                </a: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. Оттягиваем горизонтально расположенным динамометром шарик на расстояние, равное радиусу окружности, и измеряем модуль составляющей </a:t>
                </a:r>
                <a:r>
                  <a:rPr lang="en-US" sz="4000" b="1" dirty="0" smtClean="0">
                    <a:solidFill>
                      <a:schemeClr val="accent6">
                        <a:lumMod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4000" b="1" baseline="-25000" dirty="0" smtClean="0">
                    <a:solidFill>
                      <a:schemeClr val="accent6">
                        <a:lumMod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ru-RU" sz="2800" b="1" dirty="0" smtClean="0">
                    <a:solidFill>
                      <a:schemeClr val="accent6">
                        <a:lumMod val="25000"/>
                      </a:schemeClr>
                    </a:solidFill>
                  </a:rPr>
                  <a:t>. </a:t>
                </a: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Затем вычисляем ускорение по </a:t>
                </a:r>
                <a:r>
                  <a:rPr lang="ru-RU" sz="2800" b="1" dirty="0" smtClean="0">
                    <a:solidFill>
                      <a:schemeClr val="accent6">
                        <a:lumMod val="25000"/>
                      </a:schemeClr>
                    </a:solidFill>
                  </a:rPr>
                  <a:t>формуле</a:t>
                </a: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:</a:t>
                </a:r>
                <a:r>
                  <a:rPr lang="en-US" sz="2800" b="1" dirty="0" smtClean="0">
                    <a:solidFill>
                      <a:schemeClr val="accent6">
                        <a:lumMod val="2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4000" b="1" i="1">
                            <a:latin typeface="Cambria Math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sz="4000" b="1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4000" b="1" i="1">
                            <a:latin typeface="Cambria Math"/>
                            <a:ea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ru-RU" sz="2800" b="1" dirty="0">
                  <a:solidFill>
                    <a:schemeClr val="accent6">
                      <a:lumMod val="2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10. </a:t>
                </a: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Результаты </a:t>
                </a:r>
                <a:r>
                  <a:rPr lang="ru-RU" sz="2800" b="1" dirty="0" smtClean="0">
                    <a:solidFill>
                      <a:schemeClr val="accent6">
                        <a:lumMod val="25000"/>
                      </a:schemeClr>
                    </a:solidFill>
                  </a:rPr>
                  <a:t>измерений и вычислений </a:t>
                </a:r>
                <a:r>
                  <a:rPr lang="ru-RU" sz="2800" b="1" dirty="0">
                    <a:solidFill>
                      <a:schemeClr val="accent6">
                        <a:lumMod val="25000"/>
                      </a:schemeClr>
                    </a:solidFill>
                  </a:rPr>
                  <a:t>заносим в таблицу.</a:t>
                </a:r>
              </a:p>
              <a:p>
                <a:pPr marL="0" indent="0">
                  <a:buNone/>
                </a:pPr>
                <a:endParaRPr lang="ru-RU" sz="2800" b="1" dirty="0">
                  <a:solidFill>
                    <a:schemeClr val="accent6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692696"/>
                <a:ext cx="8712968" cy="5832648"/>
              </a:xfrm>
              <a:blipFill rotWithShape="1">
                <a:blip r:embed="rId2"/>
                <a:stretch>
                  <a:fillRect l="-1399" t="-1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154866"/>
                  </p:ext>
                </p:extLst>
              </p:nvPr>
            </p:nvGraphicFramePr>
            <p:xfrm>
              <a:off x="323528" y="4797152"/>
              <a:ext cx="8627896" cy="18002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5896"/>
                    <a:gridCol w="684000"/>
                    <a:gridCol w="612000"/>
                    <a:gridCol w="684000"/>
                    <a:gridCol w="792000"/>
                    <a:gridCol w="720000"/>
                    <a:gridCol w="720000"/>
                    <a:gridCol w="1620000"/>
                    <a:gridCol w="1080000"/>
                    <a:gridCol w="1080000"/>
                  </a:tblGrid>
                  <a:tr h="12111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Номер опыта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 vert="vert27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Δ</a:t>
                          </a: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с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T=</a:t>
                          </a: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0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𝚫</m:t>
                                  </m:r>
                                  <m:r>
                                    <a:rPr lang="en-US" sz="2000" b="1" i="1" dirty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000" b="1" i="1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2000" b="1" dirty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кг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indent="20320"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𝒈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𝒉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</a:tr>
                  <a:tr h="589006"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154866"/>
                  </p:ext>
                </p:extLst>
              </p:nvPr>
            </p:nvGraphicFramePr>
            <p:xfrm>
              <a:off x="323528" y="4797152"/>
              <a:ext cx="8627896" cy="18002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5896"/>
                    <a:gridCol w="684000"/>
                    <a:gridCol w="612000"/>
                    <a:gridCol w="684000"/>
                    <a:gridCol w="792000"/>
                    <a:gridCol w="720000"/>
                    <a:gridCol w="720000"/>
                    <a:gridCol w="1620000"/>
                    <a:gridCol w="1080000"/>
                    <a:gridCol w="1080000"/>
                  </a:tblGrid>
                  <a:tr h="12111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Номер опыта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 vert="vert27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Δ</a:t>
                          </a: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с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3"/>
                          <a:stretch>
                            <a:fillRect l="-337692" t="-505" r="-659231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кг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3"/>
                          <a:stretch>
                            <a:fillRect l="-302632" t="-505" r="-133459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3"/>
                          <a:stretch>
                            <a:fillRect l="-605085" t="-505" r="-100565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3"/>
                          <a:stretch>
                            <a:fillRect l="-705085" t="-505" r="-565" b="-49495"/>
                          </a:stretch>
                        </a:blipFill>
                      </a:tcPr>
                    </a:tc>
                  </a:tr>
                  <a:tr h="589006"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812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892480" cy="4572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В выводе необходимо ответить на вопросы: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что вы делали, в чём цель вашей работы;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какие результаты вы ожидали получить;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совпали ли результаты вашей работы с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ожидаемыми;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есть расхождения в результатах, то объяснить причины 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Сравнивая полученные три значения модуля центростремительного ускорения, убеждаемся, что они примерно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одинаковы (вывод по цели лабораторной работы).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Если есть расхождения в результатах, то объяснить причины (как проводились измерения, были допущены неточности при измерение физических величин)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dirty="0" smtClean="0"/>
              <a:t>Определение центростремительного ускорения при движении по окружности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1344587"/>
            <a:ext cx="5132148" cy="52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56" y="1682925"/>
            <a:ext cx="5237224" cy="14040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28800"/>
            <a:ext cx="4892387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750" y="116632"/>
            <a:ext cx="542170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24744"/>
            <a:ext cx="381085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4" y="1916832"/>
            <a:ext cx="2767303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171" y="2708920"/>
            <a:ext cx="2708701" cy="15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74" y="3933056"/>
            <a:ext cx="2521646" cy="13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01208"/>
            <a:ext cx="2567015" cy="14040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1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r"/>
                <a:r>
                  <a:rPr lang="ru-RU" sz="3200" b="1" dirty="0" smtClean="0"/>
                  <a:t>Измерение силы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динамометром</a:t>
                </a:r>
                <a:endParaRPr lang="ru-RU" sz="32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r="-1961" b="-12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H:\Алекс\Рабочий стол\липа\Нов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4518"/>
            <a:ext cx="5064110" cy="512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6872"/>
            <a:ext cx="2817009" cy="153461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Лабораторная   работа 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№1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sz="4000" b="1" i="1" dirty="0" smtClean="0">
                <a:solidFill>
                  <a:schemeClr val="accent6">
                    <a:lumMod val="25000"/>
                  </a:schemeClr>
                </a:solidFill>
              </a:rPr>
              <a:t>Тема: Изучение движения тела по окружности под действием сил упругости и тяжести</a:t>
            </a:r>
            <a:endParaRPr lang="ru-RU" sz="4000" i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3200" b="1" i="1" dirty="0" smtClean="0">
                <a:solidFill>
                  <a:schemeClr val="accent6">
                    <a:lumMod val="25000"/>
                  </a:schemeClr>
                </a:solidFill>
              </a:rPr>
              <a:t>Цель </a:t>
            </a:r>
            <a:r>
              <a:rPr lang="ru-RU" sz="3200" b="1" i="1" dirty="0">
                <a:solidFill>
                  <a:schemeClr val="accent6">
                    <a:lumMod val="25000"/>
                  </a:schemeClr>
                </a:solidFill>
              </a:rPr>
              <a:t>работы: определение центростремительного ускорения шарика при его равномерном движении по окружности.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7955" y="188640"/>
            <a:ext cx="8291264" cy="5687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accent6">
                    <a:lumMod val="25000"/>
                  </a:schemeClr>
                </a:solidFill>
              </a:rPr>
              <a:t>	Оборудование</a:t>
            </a:r>
            <a:r>
              <a:rPr lang="ru-RU" sz="3200" b="1" i="1" dirty="0">
                <a:solidFill>
                  <a:schemeClr val="accent6">
                    <a:lumMod val="25000"/>
                  </a:schemeClr>
                </a:solidFill>
              </a:rPr>
              <a:t>: штатив с муфтой и лапкой, лента измерительная, циркуль, динамометр лабораторный, весы с разновесами, шарик на нити, кусочек пробки с отверстием, лист бумаги, линейка.</a:t>
            </a:r>
          </a:p>
          <a:p>
            <a:pPr marL="0" indent="0">
              <a:buNone/>
            </a:pPr>
            <a:endParaRPr lang="ru-RU" sz="3200" b="1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5" name="Picture 3" descr="H:\Алекс\Рабочий стол\липа\Нов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2683"/>
            <a:ext cx="3881195" cy="392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Ход работы: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30243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Подготовить в тетради таблицу для внесения результатов измерений.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Под таблицей выписать формулы для расчёта ускорения, выполнить проверку формул по единицам измерений.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3786573"/>
                  </p:ext>
                </p:extLst>
              </p:nvPr>
            </p:nvGraphicFramePr>
            <p:xfrm>
              <a:off x="264584" y="3645024"/>
              <a:ext cx="8627896" cy="18002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5896"/>
                    <a:gridCol w="684000"/>
                    <a:gridCol w="612000"/>
                    <a:gridCol w="684000"/>
                    <a:gridCol w="792000"/>
                    <a:gridCol w="720000"/>
                    <a:gridCol w="720000"/>
                    <a:gridCol w="1620000"/>
                    <a:gridCol w="1080000"/>
                    <a:gridCol w="1080000"/>
                  </a:tblGrid>
                  <a:tr h="12111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Номер опыта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 vert="vert27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Δ</a:t>
                          </a: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с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T=</a:t>
                          </a: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0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𝚫</m:t>
                                  </m:r>
                                  <m:r>
                                    <a:rPr lang="en-US" sz="2000" b="1" i="1" dirty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000" b="1" i="1" dirty="0" smtClean="0">
                                      <a:effectLst/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2000" b="1" dirty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кг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indent="20320"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p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𝒈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𝒉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</a:tr>
                  <a:tr h="589006"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3786573"/>
                  </p:ext>
                </p:extLst>
              </p:nvPr>
            </p:nvGraphicFramePr>
            <p:xfrm>
              <a:off x="264584" y="3645024"/>
              <a:ext cx="8627896" cy="18002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35896"/>
                    <a:gridCol w="684000"/>
                    <a:gridCol w="612000"/>
                    <a:gridCol w="684000"/>
                    <a:gridCol w="792000"/>
                    <a:gridCol w="720000"/>
                    <a:gridCol w="720000"/>
                    <a:gridCol w="1620000"/>
                    <a:gridCol w="1080000"/>
                    <a:gridCol w="1080000"/>
                  </a:tblGrid>
                  <a:tr h="12111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Номер опыта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 vert="vert27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Δ</a:t>
                          </a: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с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2"/>
                          <a:stretch>
                            <a:fillRect l="-337692" t="-505" r="-659231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м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600"/>
                            </a:spcAft>
                          </a:pPr>
                          <a:r>
                            <a:rPr lang="en-US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</a:t>
                          </a:r>
                          <a:r>
                            <a:rPr lang="ru-RU" sz="2000" b="1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кг</a:t>
                          </a:r>
                          <a:endParaRPr lang="ru-RU" sz="2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400" marR="2540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2"/>
                          <a:stretch>
                            <a:fillRect l="-303008" t="-505" r="-133083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2"/>
                          <a:stretch>
                            <a:fillRect l="-605650" t="-505" r="-100000" b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400" marR="25400" marT="0" marB="0" anchor="ctr">
                        <a:blipFill rotWithShape="1">
                          <a:blip r:embed="rId2"/>
                          <a:stretch>
                            <a:fillRect l="-705650" t="-505" b="-49495"/>
                          </a:stretch>
                        </a:blipFill>
                      </a:tcPr>
                    </a:tc>
                  </a:tr>
                  <a:tr h="589006"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  <a:tc>
                      <a:txBody>
                        <a:bodyPr/>
                        <a:lstStyle/>
                        <a:p>
                          <a:pPr indent="457200" algn="just">
                            <a:spcAft>
                              <a:spcPts val="600"/>
                            </a:spcAft>
                          </a:pPr>
                          <a:r>
                            <a:rPr lang="ru-RU" sz="2000" b="1" dirty="0">
                              <a:effectLst/>
                              <a:latin typeface="+mn-lt"/>
                            </a:rPr>
                            <a:t> </a:t>
                          </a:r>
                          <a:endParaRPr lang="ru-RU" sz="2000" b="1" dirty="0">
                            <a:effectLst/>
                            <a:latin typeface="+mn-lt"/>
                            <a:ea typeface="Times New Roman"/>
                          </a:endParaRPr>
                        </a:p>
                      </a:txBody>
                      <a:tcPr marL="25400" marR="2540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5661248"/>
                <a:ext cx="1369286" cy="977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T=</a:t>
                </a:r>
                <a:r>
                  <a:rPr lang="ru-RU" sz="4000" b="1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dirty="0" smtClean="0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4000" b="1" i="1" dirty="0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𝒕</m:t>
                        </m:r>
                      </m:num>
                      <m:den>
                        <m:r>
                          <a:rPr lang="en-US" sz="4000" b="1" i="1" dirty="0" smtClean="0">
                            <a:effectLst/>
                            <a:latin typeface="Cambria Math"/>
                            <a:ea typeface="Cambria Math" panose="02040503050406030204" pitchFamily="18" charset="0"/>
                          </a:rPr>
                          <m:t>𝑵</m:t>
                        </m:r>
                        <m:r>
                          <m:rPr>
                            <m:nor/>
                          </m:rPr>
                          <a:rPr lang="ru-RU" sz="4000" b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61248"/>
                <a:ext cx="1369286" cy="977512"/>
              </a:xfrm>
              <a:prstGeom prst="rect">
                <a:avLst/>
              </a:prstGeom>
              <a:blipFill rotWithShape="1">
                <a:blip r:embed="rId3"/>
                <a:stretch>
                  <a:fillRect l="-15556" b="-1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763688" y="5445224"/>
                <a:ext cx="2545762" cy="12145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3600" b="1" i="1" smtClean="0">
                          <a:effectLst/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445224"/>
                <a:ext cx="2545762" cy="12145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572000" y="5517232"/>
                <a:ext cx="2045688" cy="112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3600" b="1" i="1" smtClean="0">
                          <a:effectLst/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𝒈𝑹</m:t>
                          </m:r>
                        </m:num>
                        <m:den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17232"/>
                <a:ext cx="2045688" cy="11295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6876256" y="5445224"/>
                <a:ext cx="1927002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3600" b="1" i="1" smtClean="0">
                          <a:effectLst/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3600" b="1" i="1" smtClean="0">
                                  <a:effectLst/>
                                  <a:latin typeface="Cambria Math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sz="3600" b="1" i="1" smtClean="0">
                              <a:effectLst/>
                              <a:latin typeface="Cambria Math"/>
                              <a:ea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5445224"/>
                <a:ext cx="1927002" cy="11294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04026"/>
            <a:ext cx="4248472" cy="438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25000"/>
                  </a:schemeClr>
                </a:solidFill>
              </a:rPr>
              <a:t>Ход работы:</a:t>
            </a:r>
            <a:endParaRPr lang="ru-RU" sz="4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12968" cy="3421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1. </a:t>
            </a: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Масса груза 100 </a:t>
            </a: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г.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2. </a:t>
            </a: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Груз подвешиваем на нить и </a:t>
            </a: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зажимаем </a:t>
            </a:r>
            <a:r>
              <a:rPr lang="ru-RU" sz="3200" b="1" dirty="0" smtClean="0">
                <a:solidFill>
                  <a:schemeClr val="accent6">
                    <a:lumMod val="25000"/>
                  </a:schemeClr>
                </a:solidFill>
              </a:rPr>
              <a:t>нить </a:t>
            </a: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в лапке штатива (рис. в).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25000"/>
                  </a:schemeClr>
                </a:solidFill>
              </a:rPr>
              <a:t>3. Вычерчиваем на листе бумаги окружность, радиус которой около 20 см. Измеряем радиус с точностью до 1 см.</a:t>
            </a:r>
          </a:p>
          <a:p>
            <a:pPr marL="0" indent="0">
              <a:buNone/>
            </a:pPr>
            <a:endParaRPr lang="ru-RU" sz="32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64088" y="5373216"/>
            <a:ext cx="1404000" cy="0"/>
          </a:xfrm>
          <a:prstGeom prst="line">
            <a:avLst/>
          </a:prstGeom>
          <a:ln w="13017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7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H:\Алекс\Рабочий стол\липа\Новый рисунок (1)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0"/>
          <a:stretch/>
        </p:blipFill>
        <p:spPr bwMode="auto">
          <a:xfrm>
            <a:off x="5652120" y="2780928"/>
            <a:ext cx="3275624" cy="38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25000"/>
                  </a:schemeClr>
                </a:solidFill>
              </a:rPr>
              <a:t>Ход работы:</a:t>
            </a:r>
            <a:endParaRPr lang="ru-RU" sz="44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4. Штатив с маятником располагаем так, чтобы продолжение шнура проходило через центр окружности.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</a:rPr>
              <a:t>5. Взяв нить пальцами у точки подвеса, вращаем маятник так, чтобы шарик описывал окружность, равную начерченной на бумаге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521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ИЗУЧЕНИЕ ДВИЖЕНИЯ ТЕЛА ПО ОКРУЖНОСТИ ПОД ДЕЙСТВИЕМ СИЛ УПРУГОСТИ И ТЯЖЕСТИ</vt:lpstr>
      <vt:lpstr>Определение центростремительного ускорения при движении по окружности</vt:lpstr>
      <vt:lpstr>Презентация PowerPoint</vt:lpstr>
      <vt:lpstr>Измерение силы (F_1 ) ⃗ динамометром</vt:lpstr>
      <vt:lpstr>Лабораторная   работа №1</vt:lpstr>
      <vt:lpstr>Презентация PowerPoint</vt:lpstr>
      <vt:lpstr>Ход работы:</vt:lpstr>
      <vt:lpstr>Ход работы:</vt:lpstr>
      <vt:lpstr>Ход работы:</vt:lpstr>
      <vt:lpstr>Ход работы:</vt:lpstr>
      <vt:lpstr>Ход работы:</vt:lpstr>
      <vt:lpstr>Вывод:</vt:lpstr>
      <vt:lpstr>Вывод: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ДВИЖЕНИЯ ТЕЛА ПО ОКРУЖНОСТИ ПОД ДЕЙСТВИЕМ СИЛ УПРУГОСТИ И ТЯЖЕСТИ</dc:title>
  <dc:creator>Home</dc:creator>
  <cp:lastModifiedBy>Home</cp:lastModifiedBy>
  <cp:revision>12</cp:revision>
  <dcterms:created xsi:type="dcterms:W3CDTF">2015-10-26T12:23:58Z</dcterms:created>
  <dcterms:modified xsi:type="dcterms:W3CDTF">2015-10-26T13:55:26Z</dcterms:modified>
</cp:coreProperties>
</file>