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38C4F-75CE-4319-BFA0-65923BB4ED04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95F8A-677B-4FD2-B892-0879C7C3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1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6036-CCA6-4278-97E5-B04516A17D38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1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2C7-ABDA-4171-B42E-656D381C1D13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5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F65E-5BE1-43B3-ADCA-E2E65FE31BAA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6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3A13-D132-4587-A600-A18D01C64F76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982C-537E-4372-ACFC-D236CFA9A85E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50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F301-2E4F-4E7A-B78A-84C4212E4423}" type="datetime1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37BE-26BD-4260-9889-31C44ADCD113}" type="datetime1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82B2-5652-4D77-B81B-F1B7DF14727D}" type="datetime1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0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FE5B-51DF-4AFC-A01A-E81FEDD2F8AF}" type="datetime1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4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7164-D599-4974-BDC1-1A4920CCC4A4}" type="datetime1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4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E4F9-243F-43DD-802A-E51DA8CC8A84}" type="datetime1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4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4F803-362C-4846-B5A8-AC5ADF96B46A}" type="datetime1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9392C-5CA6-4D3C-A6D0-BB9F25653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3400" y="2366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Лабораторная работа №4</a:t>
            </a:r>
            <a:br>
              <a:rPr lang="ru-RU" dirty="0" smtClean="0"/>
            </a:br>
            <a:r>
              <a:rPr lang="ru-RU" dirty="0" smtClean="0"/>
              <a:t>«Последовательное и параллельное соединение проводников»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6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приборов (</a:t>
            </a:r>
            <a:r>
              <a:rPr lang="en-US" dirty="0" smtClean="0"/>
              <a:t>I</a:t>
            </a:r>
            <a:r>
              <a:rPr lang="ru-RU" baseline="-25000" dirty="0" smtClean="0"/>
              <a:t>3</a:t>
            </a:r>
            <a:r>
              <a:rPr lang="en-US" dirty="0" smtClean="0"/>
              <a:t>, U</a:t>
            </a:r>
            <a:r>
              <a:rPr lang="ru-RU" baseline="-25000" dirty="0" smtClean="0"/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891976"/>
            <a:ext cx="4657198" cy="26163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24" y="1891976"/>
            <a:ext cx="4447976" cy="302302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2908300" y="2882900"/>
            <a:ext cx="386606" cy="13081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932600" y="2558726"/>
            <a:ext cx="1354400" cy="6543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ая выноска 9"/>
          <p:cNvSpPr/>
          <p:nvPr/>
        </p:nvSpPr>
        <p:spPr>
          <a:xfrm>
            <a:off x="5448300" y="5626100"/>
            <a:ext cx="3187700" cy="889000"/>
          </a:xfrm>
          <a:prstGeom prst="wedgeRectCallout">
            <a:avLst>
              <a:gd name="adj1" fmla="val -37566"/>
              <a:gd name="adj2" fmla="val -10321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Запишите показания в таблицу 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3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Соединили резисторы параллельно</a:t>
            </a:r>
            <a:endParaRPr lang="ru-RU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65"/>
          <a:stretch/>
        </p:blipFill>
        <p:spPr>
          <a:xfrm>
            <a:off x="3574789" y="1052691"/>
            <a:ext cx="2006599" cy="2080418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8" y="4245588"/>
            <a:ext cx="2501900" cy="18764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4" y="1765210"/>
            <a:ext cx="1889125" cy="19313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88" y="3571791"/>
            <a:ext cx="1961153" cy="12022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8425" y="1478614"/>
            <a:ext cx="1384300" cy="1038225"/>
          </a:xfrm>
          <a:prstGeom prst="rect">
            <a:avLst/>
          </a:prstGeom>
        </p:spPr>
      </p:pic>
      <p:cxnSp>
        <p:nvCxnSpPr>
          <p:cNvPr id="25" name="Скругленная соединительная линия 24"/>
          <p:cNvCxnSpPr/>
          <p:nvPr/>
        </p:nvCxnSpPr>
        <p:spPr>
          <a:xfrm flipV="1">
            <a:off x="2425700" y="1763470"/>
            <a:ext cx="1791260" cy="573554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5400000">
            <a:off x="50329" y="3100194"/>
            <a:ext cx="2866143" cy="591950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46" y="2281321"/>
            <a:ext cx="2109356" cy="1293139"/>
          </a:xfrm>
          <a:prstGeom prst="rect">
            <a:avLst/>
          </a:prstGeom>
        </p:spPr>
      </p:pic>
      <p:cxnSp>
        <p:nvCxnSpPr>
          <p:cNvPr id="33" name="Скругленная соединительная линия 32"/>
          <p:cNvCxnSpPr/>
          <p:nvPr/>
        </p:nvCxnSpPr>
        <p:spPr>
          <a:xfrm rot="5400000" flipH="1" flipV="1">
            <a:off x="7950649" y="2287974"/>
            <a:ext cx="1738667" cy="168118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8243" y="4836165"/>
            <a:ext cx="1480706" cy="1540897"/>
          </a:xfrm>
          <a:prstGeom prst="rect">
            <a:avLst/>
          </a:prstGeom>
        </p:spPr>
      </p:pic>
      <p:cxnSp>
        <p:nvCxnSpPr>
          <p:cNvPr id="56" name="Скругленная соединительная линия 55"/>
          <p:cNvCxnSpPr/>
          <p:nvPr/>
        </p:nvCxnSpPr>
        <p:spPr>
          <a:xfrm flipV="1">
            <a:off x="4758163" y="1846704"/>
            <a:ext cx="4474737" cy="15102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ая выноска 57"/>
          <p:cNvSpPr/>
          <p:nvPr/>
        </p:nvSpPr>
        <p:spPr>
          <a:xfrm>
            <a:off x="8968425" y="4836165"/>
            <a:ext cx="2890058" cy="1464284"/>
          </a:xfrm>
          <a:prstGeom prst="wedgeRectCallout">
            <a:avLst>
              <a:gd name="adj1" fmla="val -72994"/>
              <a:gd name="adj2" fmla="val -85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Начертите в тетради схему этой цепи</a:t>
            </a:r>
            <a:endParaRPr lang="ru-RU" dirty="0"/>
          </a:p>
        </p:txBody>
      </p:sp>
      <p:cxnSp>
        <p:nvCxnSpPr>
          <p:cNvPr id="36" name="Скругленная соединительная линия 35"/>
          <p:cNvCxnSpPr/>
          <p:nvPr/>
        </p:nvCxnSpPr>
        <p:spPr>
          <a:xfrm rot="16200000" flipH="1">
            <a:off x="7414803" y="4543809"/>
            <a:ext cx="1225597" cy="247399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кругленная соединительная линия 61"/>
          <p:cNvCxnSpPr/>
          <p:nvPr/>
        </p:nvCxnSpPr>
        <p:spPr>
          <a:xfrm rot="16200000" flipH="1">
            <a:off x="6684522" y="4469821"/>
            <a:ext cx="882587" cy="572534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63"/>
          <p:cNvCxnSpPr/>
          <p:nvPr/>
        </p:nvCxnSpPr>
        <p:spPr>
          <a:xfrm rot="16200000" flipV="1">
            <a:off x="6968633" y="3167687"/>
            <a:ext cx="1343073" cy="574957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566995" y="2804559"/>
            <a:ext cx="58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24" name="Скругленная соединительная линия 23"/>
          <p:cNvCxnSpPr/>
          <p:nvPr/>
        </p:nvCxnSpPr>
        <p:spPr>
          <a:xfrm flipV="1">
            <a:off x="3055948" y="4276876"/>
            <a:ext cx="3963914" cy="443139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03803" y="4076767"/>
            <a:ext cx="58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</a:t>
            </a:r>
            <a:endParaRPr lang="ru-RU" dirty="0"/>
          </a:p>
        </p:txBody>
      </p:sp>
      <p:cxnSp>
        <p:nvCxnSpPr>
          <p:cNvPr id="26" name="Скругленная соединительная линия 25"/>
          <p:cNvCxnSpPr/>
          <p:nvPr/>
        </p:nvCxnSpPr>
        <p:spPr>
          <a:xfrm rot="16200000" flipV="1">
            <a:off x="5765916" y="3328826"/>
            <a:ext cx="1351588" cy="620350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5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приборов (</a:t>
            </a:r>
            <a:r>
              <a:rPr lang="en-US" dirty="0" smtClean="0"/>
              <a:t>I</a:t>
            </a:r>
            <a:r>
              <a:rPr lang="ru-RU" baseline="-25000" dirty="0"/>
              <a:t>4</a:t>
            </a:r>
            <a:r>
              <a:rPr lang="en-US" dirty="0" smtClean="0"/>
              <a:t>, U</a:t>
            </a:r>
            <a:r>
              <a:rPr lang="ru-RU" baseline="-25000" dirty="0" smtClean="0"/>
              <a:t>4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891976"/>
            <a:ext cx="4657198" cy="26163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24" y="1891976"/>
            <a:ext cx="4447976" cy="302302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352800" y="3124200"/>
            <a:ext cx="977900" cy="1104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8407400" y="2558726"/>
            <a:ext cx="525200" cy="11369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ая выноска 9"/>
          <p:cNvSpPr/>
          <p:nvPr/>
        </p:nvSpPr>
        <p:spPr>
          <a:xfrm>
            <a:off x="5448300" y="5626100"/>
            <a:ext cx="3187700" cy="889000"/>
          </a:xfrm>
          <a:prstGeom prst="wedgeRectCallout">
            <a:avLst>
              <a:gd name="adj1" fmla="val -37566"/>
              <a:gd name="adj2" fmla="val -10321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Запишите показания в таблицу 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20288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Проведите расчеты и запишите их в таблицу 2.</a:t>
            </a:r>
            <a:br>
              <a:rPr lang="ru-RU" dirty="0" smtClean="0"/>
            </a:br>
            <a:r>
              <a:rPr lang="ru-RU" dirty="0" smtClean="0"/>
              <a:t>Напишите вывод.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3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6638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проверить основные закономерности последовательного и параллельного соединения проводников (резисторов),а так же справедливость формул для определения эквивалентного сопротивления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Оборудование: источник тока, резисторы, амперметр, вольтметр, реостат, соединительные провода, ключ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25" y="2462846"/>
            <a:ext cx="2728807" cy="17126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3" y="5640827"/>
            <a:ext cx="1489608" cy="913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26" y="2226409"/>
            <a:ext cx="1597272" cy="1632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26" y="4886456"/>
            <a:ext cx="1735306" cy="18058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65" y="3647224"/>
            <a:ext cx="2060741" cy="1545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40" y="4775259"/>
            <a:ext cx="1919524" cy="1919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7587" r="6356"/>
          <a:stretch/>
        </p:blipFill>
        <p:spPr>
          <a:xfrm>
            <a:off x="5242597" y="3008673"/>
            <a:ext cx="2531165" cy="16880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9698" y="5685116"/>
            <a:ext cx="1487553" cy="914479"/>
          </a:xfrm>
          <a:prstGeom prst="rect">
            <a:avLst/>
          </a:prstGeom>
        </p:spPr>
      </p:pic>
      <p:sp>
        <p:nvSpPr>
          <p:cNvPr id="12" name="Выноска 1 11"/>
          <p:cNvSpPr/>
          <p:nvPr/>
        </p:nvSpPr>
        <p:spPr>
          <a:xfrm>
            <a:off x="2330412" y="2016734"/>
            <a:ext cx="1908313" cy="612648"/>
          </a:xfrm>
          <a:prstGeom prst="borderCallout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Источник тока</a:t>
            </a:r>
            <a:endParaRPr lang="ru-RU" dirty="0"/>
          </a:p>
        </p:txBody>
      </p:sp>
      <p:sp>
        <p:nvSpPr>
          <p:cNvPr id="13" name="Выноска 1 12"/>
          <p:cNvSpPr/>
          <p:nvPr/>
        </p:nvSpPr>
        <p:spPr>
          <a:xfrm>
            <a:off x="2723474" y="4998265"/>
            <a:ext cx="1908313" cy="612648"/>
          </a:xfrm>
          <a:prstGeom prst="borderCallout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езисторы</a:t>
            </a:r>
            <a:endParaRPr lang="ru-RU" dirty="0"/>
          </a:p>
        </p:txBody>
      </p:sp>
      <p:sp>
        <p:nvSpPr>
          <p:cNvPr id="14" name="Выноска 1 13"/>
          <p:cNvSpPr/>
          <p:nvPr/>
        </p:nvSpPr>
        <p:spPr>
          <a:xfrm>
            <a:off x="4222434" y="3240049"/>
            <a:ext cx="1020163" cy="612648"/>
          </a:xfrm>
          <a:prstGeom prst="borderCallout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Ключ</a:t>
            </a:r>
            <a:endParaRPr lang="ru-RU" dirty="0"/>
          </a:p>
        </p:txBody>
      </p:sp>
      <p:sp>
        <p:nvSpPr>
          <p:cNvPr id="15" name="Выноска 1 14"/>
          <p:cNvSpPr/>
          <p:nvPr/>
        </p:nvSpPr>
        <p:spPr>
          <a:xfrm>
            <a:off x="6425095" y="4580132"/>
            <a:ext cx="1908313" cy="612648"/>
          </a:xfrm>
          <a:prstGeom prst="borderCallout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Соединительные провода</a:t>
            </a:r>
            <a:endParaRPr lang="ru-RU" dirty="0"/>
          </a:p>
        </p:txBody>
      </p:sp>
      <p:sp>
        <p:nvSpPr>
          <p:cNvPr id="16" name="Выноска 1 15"/>
          <p:cNvSpPr/>
          <p:nvPr/>
        </p:nvSpPr>
        <p:spPr>
          <a:xfrm>
            <a:off x="6767524" y="2629382"/>
            <a:ext cx="1908313" cy="612648"/>
          </a:xfrm>
          <a:prstGeom prst="borderCallout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Реостат</a:t>
            </a:r>
            <a:endParaRPr lang="ru-RU" dirty="0"/>
          </a:p>
        </p:txBody>
      </p:sp>
      <p:sp>
        <p:nvSpPr>
          <p:cNvPr id="17" name="Выноска 1 16"/>
          <p:cNvSpPr/>
          <p:nvPr/>
        </p:nvSpPr>
        <p:spPr>
          <a:xfrm>
            <a:off x="10236130" y="1710410"/>
            <a:ext cx="1908313" cy="612648"/>
          </a:xfrm>
          <a:prstGeom prst="borderCallout1">
            <a:avLst>
              <a:gd name="adj1" fmla="val 36055"/>
              <a:gd name="adj2" fmla="val 1389"/>
              <a:gd name="adj3" fmla="val 173067"/>
              <a:gd name="adj4" fmla="val -2097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Амперметр</a:t>
            </a:r>
            <a:endParaRPr lang="ru-RU" dirty="0"/>
          </a:p>
        </p:txBody>
      </p:sp>
      <p:sp>
        <p:nvSpPr>
          <p:cNvPr id="18" name="Выноска 1 17"/>
          <p:cNvSpPr/>
          <p:nvPr/>
        </p:nvSpPr>
        <p:spPr>
          <a:xfrm>
            <a:off x="10002079" y="3852696"/>
            <a:ext cx="1908313" cy="612648"/>
          </a:xfrm>
          <a:prstGeom prst="borderCallout1">
            <a:avLst>
              <a:gd name="adj1" fmla="val 42544"/>
              <a:gd name="adj2" fmla="val 1389"/>
              <a:gd name="adj3" fmla="val 253101"/>
              <a:gd name="adj4" fmla="val -1611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Вольтметр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2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172700" cy="1038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89695"/>
            <a:ext cx="10277475" cy="1704975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2641600" y="5927852"/>
            <a:ext cx="6374296" cy="612648"/>
          </a:xfrm>
          <a:prstGeom prst="wedgeRectCallout">
            <a:avLst>
              <a:gd name="adj1" fmla="val 27879"/>
              <a:gd name="adj2" fmla="val -12974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Зачертите таблицы в тетрадь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601200" y="1321356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Таблица 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611911" y="3327785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Таблица 2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1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Собрали схему, состоящую из соединённых последовательно источника тока, реостата, амперметра, одного резистора, ключа, вольтметра(подключенного параллельно)</a:t>
            </a:r>
            <a:endParaRPr lang="ru-RU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65"/>
          <a:stretch/>
        </p:blipFill>
        <p:spPr>
          <a:xfrm>
            <a:off x="4480074" y="1690688"/>
            <a:ext cx="2006599" cy="2080418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4557220"/>
            <a:ext cx="2501900" cy="18764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1" y="2955304"/>
            <a:ext cx="1889125" cy="19313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44" y="4019538"/>
            <a:ext cx="1961153" cy="12022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8025" y="2983086"/>
            <a:ext cx="1384300" cy="1038225"/>
          </a:xfrm>
          <a:prstGeom prst="rect">
            <a:avLst/>
          </a:prstGeom>
        </p:spPr>
      </p:pic>
      <p:cxnSp>
        <p:nvCxnSpPr>
          <p:cNvPr id="25" name="Скругленная соединительная линия 24"/>
          <p:cNvCxnSpPr/>
          <p:nvPr/>
        </p:nvCxnSpPr>
        <p:spPr>
          <a:xfrm flipV="1">
            <a:off x="2792088" y="2434077"/>
            <a:ext cx="2291921" cy="106812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16200000" flipH="1">
            <a:off x="2062196" y="3322479"/>
            <a:ext cx="2010079" cy="193543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 rot="5400000" flipH="1" flipV="1">
            <a:off x="7541409" y="3608989"/>
            <a:ext cx="1181793" cy="74348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/>
          <p:nvPr/>
        </p:nvCxnSpPr>
        <p:spPr>
          <a:xfrm flipV="1">
            <a:off x="5634222" y="4672976"/>
            <a:ext cx="1067552" cy="15626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/>
          <p:nvPr/>
        </p:nvCxnSpPr>
        <p:spPr>
          <a:xfrm>
            <a:off x="5626033" y="2860540"/>
            <a:ext cx="3374142" cy="757415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ая выноска 57"/>
          <p:cNvSpPr/>
          <p:nvPr/>
        </p:nvSpPr>
        <p:spPr>
          <a:xfrm>
            <a:off x="9171787" y="4788317"/>
            <a:ext cx="2890058" cy="1464284"/>
          </a:xfrm>
          <a:prstGeom prst="wedgeRectCallout">
            <a:avLst>
              <a:gd name="adj1" fmla="val -72994"/>
              <a:gd name="adj2" fmla="val -85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Начертите в тетради схему этой цепи</a:t>
            </a:r>
            <a:endParaRPr lang="ru-RU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4620" y="5295238"/>
            <a:ext cx="1480706" cy="1540897"/>
          </a:xfrm>
          <a:prstGeom prst="rect">
            <a:avLst/>
          </a:prstGeom>
        </p:spPr>
      </p:pic>
      <p:cxnSp>
        <p:nvCxnSpPr>
          <p:cNvPr id="62" name="Скругленная соединительная линия 61"/>
          <p:cNvCxnSpPr/>
          <p:nvPr/>
        </p:nvCxnSpPr>
        <p:spPr>
          <a:xfrm rot="16200000" flipV="1">
            <a:off x="7397662" y="4843674"/>
            <a:ext cx="1078237" cy="35243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63"/>
          <p:cNvCxnSpPr/>
          <p:nvPr/>
        </p:nvCxnSpPr>
        <p:spPr>
          <a:xfrm rot="16200000" flipV="1">
            <a:off x="6608183" y="5013596"/>
            <a:ext cx="1015413" cy="563836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082067" y="4557220"/>
            <a:ext cx="58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5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приборов (</a:t>
            </a:r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, U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891976"/>
            <a:ext cx="4657198" cy="26163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24" y="1891976"/>
            <a:ext cx="4447976" cy="302302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340100" y="2870200"/>
            <a:ext cx="139700" cy="13335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8750300" y="2558726"/>
            <a:ext cx="182299" cy="11877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ая выноска 9"/>
          <p:cNvSpPr/>
          <p:nvPr/>
        </p:nvSpPr>
        <p:spPr>
          <a:xfrm>
            <a:off x="5448300" y="5626100"/>
            <a:ext cx="3187700" cy="889000"/>
          </a:xfrm>
          <a:prstGeom prst="wedgeRectCallout">
            <a:avLst>
              <a:gd name="adj1" fmla="val -37566"/>
              <a:gd name="adj2" fmla="val -10321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Запишите показания в таблицу 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1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Заменили первый резистор вторым</a:t>
            </a:r>
            <a:endParaRPr lang="ru-RU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65"/>
          <a:stretch/>
        </p:blipFill>
        <p:spPr>
          <a:xfrm>
            <a:off x="4480074" y="1690688"/>
            <a:ext cx="2006599" cy="2080418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4557220"/>
            <a:ext cx="2501900" cy="18764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1" y="2955304"/>
            <a:ext cx="1889125" cy="19313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44" y="4019538"/>
            <a:ext cx="1961153" cy="12022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8025" y="2983086"/>
            <a:ext cx="1384300" cy="1038225"/>
          </a:xfrm>
          <a:prstGeom prst="rect">
            <a:avLst/>
          </a:prstGeom>
        </p:spPr>
      </p:pic>
      <p:cxnSp>
        <p:nvCxnSpPr>
          <p:cNvPr id="25" name="Скругленная соединительная линия 24"/>
          <p:cNvCxnSpPr/>
          <p:nvPr/>
        </p:nvCxnSpPr>
        <p:spPr>
          <a:xfrm flipV="1">
            <a:off x="2792088" y="2434077"/>
            <a:ext cx="2291921" cy="106812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16200000" flipH="1">
            <a:off x="2062196" y="3322479"/>
            <a:ext cx="2010079" cy="193543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 rot="5400000" flipH="1" flipV="1">
            <a:off x="7541409" y="3608989"/>
            <a:ext cx="1181793" cy="74348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/>
          <p:nvPr/>
        </p:nvCxnSpPr>
        <p:spPr>
          <a:xfrm flipV="1">
            <a:off x="5634222" y="4672976"/>
            <a:ext cx="1067552" cy="15626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/>
          <p:nvPr/>
        </p:nvCxnSpPr>
        <p:spPr>
          <a:xfrm>
            <a:off x="5626033" y="2860540"/>
            <a:ext cx="3374142" cy="757415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4620" y="5295238"/>
            <a:ext cx="1480706" cy="1540897"/>
          </a:xfrm>
          <a:prstGeom prst="rect">
            <a:avLst/>
          </a:prstGeom>
        </p:spPr>
      </p:pic>
      <p:cxnSp>
        <p:nvCxnSpPr>
          <p:cNvPr id="62" name="Скругленная соединительная линия 61"/>
          <p:cNvCxnSpPr/>
          <p:nvPr/>
        </p:nvCxnSpPr>
        <p:spPr>
          <a:xfrm rot="16200000" flipV="1">
            <a:off x="7397662" y="4843674"/>
            <a:ext cx="1078237" cy="35243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63"/>
          <p:cNvCxnSpPr/>
          <p:nvPr/>
        </p:nvCxnSpPr>
        <p:spPr>
          <a:xfrm rot="16200000" flipV="1">
            <a:off x="6608183" y="5013596"/>
            <a:ext cx="1015413" cy="563836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15889" y="447152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2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приборов (</a:t>
            </a:r>
            <a:r>
              <a:rPr lang="en-US" dirty="0" smtClean="0"/>
              <a:t>I</a:t>
            </a:r>
            <a:r>
              <a:rPr lang="en-US" baseline="-25000" dirty="0"/>
              <a:t>2</a:t>
            </a:r>
            <a:r>
              <a:rPr lang="en-US" dirty="0" smtClean="0"/>
              <a:t>, U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891976"/>
            <a:ext cx="4657198" cy="26163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24" y="1891976"/>
            <a:ext cx="4447976" cy="302302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3224312" y="2870200"/>
            <a:ext cx="70594" cy="1320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932600" y="2558726"/>
            <a:ext cx="300300" cy="11496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ая выноска 9"/>
          <p:cNvSpPr/>
          <p:nvPr/>
        </p:nvSpPr>
        <p:spPr>
          <a:xfrm>
            <a:off x="5448300" y="5626100"/>
            <a:ext cx="3187700" cy="889000"/>
          </a:xfrm>
          <a:prstGeom prst="wedgeRectCallout">
            <a:avLst>
              <a:gd name="adj1" fmla="val -37566"/>
              <a:gd name="adj2" fmla="val -10321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Запишите показания в таблицу 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0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Подключили между точками С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D</a:t>
            </a:r>
            <a:r>
              <a:rPr lang="ru-RU" dirty="0" smtClean="0"/>
              <a:t> оба резистора последовательно</a:t>
            </a:r>
            <a:endParaRPr lang="ru-RU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65"/>
          <a:stretch/>
        </p:blipFill>
        <p:spPr>
          <a:xfrm>
            <a:off x="4480074" y="1690688"/>
            <a:ext cx="2006599" cy="2080418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8" y="4245588"/>
            <a:ext cx="2501900" cy="18764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4" y="1765210"/>
            <a:ext cx="1889125" cy="19313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44" y="4019538"/>
            <a:ext cx="1961153" cy="12022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8025" y="2983086"/>
            <a:ext cx="1384300" cy="1038225"/>
          </a:xfrm>
          <a:prstGeom prst="rect">
            <a:avLst/>
          </a:prstGeom>
        </p:spPr>
      </p:pic>
      <p:cxnSp>
        <p:nvCxnSpPr>
          <p:cNvPr id="25" name="Скругленная соединительная линия 24"/>
          <p:cNvCxnSpPr/>
          <p:nvPr/>
        </p:nvCxnSpPr>
        <p:spPr>
          <a:xfrm>
            <a:off x="2421970" y="2284328"/>
            <a:ext cx="2721530" cy="149749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5400000">
            <a:off x="50329" y="3100194"/>
            <a:ext cx="2866143" cy="591950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60" y="4480774"/>
            <a:ext cx="2109356" cy="1293139"/>
          </a:xfrm>
          <a:prstGeom prst="rect">
            <a:avLst/>
          </a:prstGeom>
        </p:spPr>
      </p:pic>
      <p:cxnSp>
        <p:nvCxnSpPr>
          <p:cNvPr id="33" name="Скругленная соединительная линия 32"/>
          <p:cNvCxnSpPr/>
          <p:nvPr/>
        </p:nvCxnSpPr>
        <p:spPr>
          <a:xfrm rot="5400000" flipH="1" flipV="1">
            <a:off x="7541409" y="3608989"/>
            <a:ext cx="1181793" cy="74348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/>
          <p:nvPr/>
        </p:nvCxnSpPr>
        <p:spPr>
          <a:xfrm>
            <a:off x="5626033" y="2860540"/>
            <a:ext cx="3374142" cy="757415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ая выноска 57"/>
          <p:cNvSpPr/>
          <p:nvPr/>
        </p:nvSpPr>
        <p:spPr>
          <a:xfrm>
            <a:off x="8778125" y="5000617"/>
            <a:ext cx="2890058" cy="1464284"/>
          </a:xfrm>
          <a:prstGeom prst="wedgeRectCallout">
            <a:avLst>
              <a:gd name="adj1" fmla="val -72994"/>
              <a:gd name="adj2" fmla="val -85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Начертите в тетради схему этой цепи</a:t>
            </a:r>
            <a:endParaRPr lang="ru-RU" dirty="0"/>
          </a:p>
        </p:txBody>
      </p:sp>
      <p:cxnSp>
        <p:nvCxnSpPr>
          <p:cNvPr id="36" name="Скругленная соединительная линия 35"/>
          <p:cNvCxnSpPr/>
          <p:nvPr/>
        </p:nvCxnSpPr>
        <p:spPr>
          <a:xfrm flipV="1">
            <a:off x="5486453" y="4672979"/>
            <a:ext cx="1245559" cy="267979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3219" y="5263359"/>
            <a:ext cx="1480706" cy="1540897"/>
          </a:xfrm>
          <a:prstGeom prst="rect">
            <a:avLst/>
          </a:prstGeom>
        </p:spPr>
      </p:pic>
      <p:cxnSp>
        <p:nvCxnSpPr>
          <p:cNvPr id="62" name="Скругленная соединительная линия 61"/>
          <p:cNvCxnSpPr/>
          <p:nvPr/>
        </p:nvCxnSpPr>
        <p:spPr>
          <a:xfrm rot="5400000" flipH="1" flipV="1">
            <a:off x="6833910" y="4593808"/>
            <a:ext cx="1039684" cy="813619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63"/>
          <p:cNvCxnSpPr/>
          <p:nvPr/>
        </p:nvCxnSpPr>
        <p:spPr>
          <a:xfrm rot="10800000">
            <a:off x="4342818" y="5183802"/>
            <a:ext cx="1878398" cy="58667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082067" y="4557220"/>
            <a:ext cx="58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24" name="Скругленная соединительная линия 23"/>
          <p:cNvCxnSpPr/>
          <p:nvPr/>
        </p:nvCxnSpPr>
        <p:spPr>
          <a:xfrm>
            <a:off x="3119309" y="4829241"/>
            <a:ext cx="1154148" cy="392580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20019" y="4940958"/>
            <a:ext cx="58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92C-5CA6-4D3C-A6D0-BB9F256534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52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200</Words>
  <Application>Microsoft Office PowerPoint</Application>
  <PresentationFormat>Широкоэкранный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Лабораторная работа №4 «Последовательное и параллельное соединение проводников»</vt:lpstr>
      <vt:lpstr>Цель: проверить основные закономерности последовательного и параллельного соединения проводников (резисторов),а так же справедливость формул для определения эквивалентного сопротивления</vt:lpstr>
      <vt:lpstr>Оборудование: источник тока, резисторы, амперметр, вольтметр, реостат, соединительные провода, ключ</vt:lpstr>
      <vt:lpstr>Ход работы</vt:lpstr>
      <vt:lpstr>Собрали схему, состоящую из соединённых последовательно источника тока, реостата, амперметра, одного резистора, ключа, вольтметра(подключенного параллельно)</vt:lpstr>
      <vt:lpstr>Показания приборов (I1, U1)</vt:lpstr>
      <vt:lpstr>Заменили первый резистор вторым</vt:lpstr>
      <vt:lpstr>Показания приборов (I2, U2)</vt:lpstr>
      <vt:lpstr>Подключили между точками С и D оба резистора последовательно</vt:lpstr>
      <vt:lpstr>Показания приборов (I3, U3)</vt:lpstr>
      <vt:lpstr>Соединили резисторы параллельно</vt:lpstr>
      <vt:lpstr>Показания приборов (I4, U4)</vt:lpstr>
      <vt:lpstr>Проведите расчеты и запишите их в таблицу 2. Напишите вывод.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№4 «Последовательное и параллельное соединение проводников»</dc:title>
  <dc:creator>Sova</dc:creator>
  <cp:lastModifiedBy>Тихонова Анна</cp:lastModifiedBy>
  <cp:revision>9</cp:revision>
  <dcterms:created xsi:type="dcterms:W3CDTF">2020-04-17T06:27:19Z</dcterms:created>
  <dcterms:modified xsi:type="dcterms:W3CDTF">2021-04-15T03:07:29Z</dcterms:modified>
</cp:coreProperties>
</file>