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4" r:id="rId4"/>
    <p:sldId id="275" r:id="rId5"/>
    <p:sldId id="277" r:id="rId6"/>
    <p:sldId id="278" r:id="rId7"/>
    <p:sldId id="279" r:id="rId8"/>
    <p:sldId id="280" r:id="rId9"/>
    <p:sldId id="276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00429-7D5A-4E96-8CB1-14DDFA0862E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12BE6-579F-48B3-9EE7-BBA322BD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2BE6-579F-48B3-9EE7-BBA322BD8A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0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4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4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1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6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8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1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2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3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87F9-34BF-405A-A6F6-D7996DD8BD35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95B3-C8C9-496C-A124-13D48AD75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8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13" y="1897521"/>
            <a:ext cx="10025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Применение уравнения состояния идеального газа к различным процессам</a:t>
            </a:r>
          </a:p>
        </p:txBody>
      </p:sp>
    </p:spTree>
    <p:extLst>
      <p:ext uri="{BB962C8B-B14F-4D97-AF65-F5344CB8AC3E}">
        <p14:creationId xmlns:p14="http://schemas.microsoft.com/office/powerpoint/2010/main" val="115541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80085" y="1424754"/>
                <a:ext cx="2752176" cy="9754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</a:t>
                </a:r>
                <a:endParaRPr lang="ru-RU" sz="2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85" y="1424754"/>
                <a:ext cx="2752176" cy="975460"/>
              </a:xfrm>
              <a:prstGeom prst="rect">
                <a:avLst/>
              </a:prstGeom>
              <a:blipFill>
                <a:blip r:embed="rId2"/>
                <a:stretch>
                  <a:fillRect b="-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367103" y="475373"/>
            <a:ext cx="205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≠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606910" y="1457669"/>
                <a:ext cx="2291012" cy="974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:r>
                  <a:rPr lang="en-US" sz="3600" b="1" dirty="0" err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const</a:t>
                </a:r>
                <a:endParaRPr lang="ru-RU" sz="36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10" y="1457669"/>
                <a:ext cx="2291012" cy="974882"/>
              </a:xfrm>
              <a:prstGeom prst="rect">
                <a:avLst/>
              </a:prstGeom>
              <a:blipFill>
                <a:blip r:embed="rId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838432" y="2319688"/>
            <a:ext cx="4528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уравнение </a:t>
            </a:r>
            <a:endParaRPr lang="en-US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Менделеева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Клапейрона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7144" y="2421233"/>
            <a:ext cx="4150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уравнение </a:t>
            </a:r>
            <a:r>
              <a:rPr lang="ru-RU" sz="28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Клапейрона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3706" y="475372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253205" y="4845854"/>
                <a:ext cx="2012089" cy="9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= </a:t>
                </a:r>
                <a:r>
                  <a:rPr lang="en-US" sz="36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const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05" y="4845854"/>
                <a:ext cx="2012089" cy="970394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855009" y="4909992"/>
                <a:ext cx="2012089" cy="884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= </a:t>
                </a:r>
                <a:r>
                  <a:rPr lang="en-US" sz="36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const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009" y="4909992"/>
                <a:ext cx="2012089" cy="884858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1513232" y="5039886"/>
            <a:ext cx="2285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p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" panose="02040503050406030204" pitchFamily="18" charset="0"/>
              </a:rPr>
              <a:t>V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=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55560" y="3812056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p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60921" y="3684135"/>
            <a:ext cx="202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" panose="02040503050406030204" pitchFamily="18" charset="0"/>
              </a:rPr>
              <a:t>V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1261" y="3799518"/>
            <a:ext cx="2003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T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6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9998" y="4380138"/>
            <a:ext cx="426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изотермический процесс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4071" y="4356570"/>
            <a:ext cx="333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изобарный процесс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41397" y="4396831"/>
            <a:ext cx="3307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изохорный процесс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7654" y="5913588"/>
            <a:ext cx="3962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акон Бойля-Мариотта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0198" y="5913588"/>
            <a:ext cx="329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Гей-Люссака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120798" y="5913588"/>
            <a:ext cx="234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Шарля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013825" y="3133012"/>
            <a:ext cx="3449882" cy="875965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319184" y="3165927"/>
            <a:ext cx="1054418" cy="741620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005444" y="3167997"/>
            <a:ext cx="932271" cy="546449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445408" y="1071350"/>
            <a:ext cx="1" cy="542201"/>
          </a:xfrm>
          <a:prstGeom prst="straightConnector1">
            <a:avLst/>
          </a:prstGeom>
          <a:ln w="47625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144486" y="1044689"/>
            <a:ext cx="1" cy="542201"/>
          </a:xfrm>
          <a:prstGeom prst="straightConnector1">
            <a:avLst/>
          </a:prstGeom>
          <a:ln w="47625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7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13" y="1504532"/>
            <a:ext cx="10478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Исторически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всё было наоборот: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газовые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законы были установлены экспериментально, и намного раньше.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399" y="3918899"/>
            <a:ext cx="9480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Уравнение состояния появилось впоследствии как их обобщение.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6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3286" y="4576624"/>
            <a:ext cx="6792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(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о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 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греческого слова «</a:t>
            </a:r>
            <a:r>
              <a:rPr lang="ru-RU" sz="28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изос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» –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равный)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3286" y="1173415"/>
            <a:ext cx="8218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Количественные зависимости между двумя параметрами газа при фиксированном значении третьего называют 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газовыми законами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.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3286" y="3191629"/>
            <a:ext cx="8218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Процессы, протекающие при неизменном значении одного из параметров, называют </a:t>
            </a:r>
            <a:r>
              <a:rPr lang="ru-RU" sz="28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изопроцессами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2308" y="3469846"/>
                <a:ext cx="2277996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600" b="1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RT</a:t>
                </a:r>
                <a:endParaRPr lang="ru-RU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8" y="3469846"/>
                <a:ext cx="2277996" cy="828560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02308" y="5392231"/>
                <a:ext cx="2585964" cy="1042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₁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₁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₂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₂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" panose="02040503050406030204" pitchFamily="18" charset="0"/>
                          </a:rPr>
                          <m:t>₂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8" y="5392231"/>
                <a:ext cx="2585964" cy="1042145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02308" y="480745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64905" y="0"/>
            <a:ext cx="413" cy="685800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5621" y="260514"/>
            <a:ext cx="3245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р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, V и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 - макроскопические параметры, 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характеризующие состояние идеального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газа данной массы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71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6035" y="896518"/>
            <a:ext cx="6942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T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-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зотермический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процесс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6035" y="28302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56623" y="2005006"/>
                <a:ext cx="29844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4400" b="1" i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4400" b="1" i="0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4400" b="1" i="0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4400" b="1" i="0" dirty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36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623" y="2005006"/>
                <a:ext cx="2984407" cy="769441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056623" y="2939682"/>
            <a:ext cx="2880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Бойля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Mapuo</a:t>
            </a:r>
            <a:r>
              <a:rPr lang="ru-RU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тт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a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6843" y="4311618"/>
            <a:ext cx="68078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был открыт экспериментально английским ученым Бойлем и несколько позднее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французским 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ученым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Мариоттом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708805" y="1975446"/>
                <a:ext cx="2681953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₁</a:t>
                </a:r>
                <a14:m>
                  <m:oMath xmlns:m="http://schemas.openxmlformats.org/officeDocument/2006/math"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₁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05" y="1975446"/>
                <a:ext cx="2681953" cy="82856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708805" y="3064011"/>
                <a:ext cx="2681953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₂</a:t>
                </a:r>
                <a14:m>
                  <m:oMath xmlns:m="http://schemas.openxmlformats.org/officeDocument/2006/math"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₂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05" y="3064011"/>
                <a:ext cx="2681953" cy="82856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авая фигурная скобка 13"/>
          <p:cNvSpPr/>
          <p:nvPr/>
        </p:nvSpPr>
        <p:spPr>
          <a:xfrm>
            <a:off x="5353393" y="1842970"/>
            <a:ext cx="502289" cy="2173930"/>
          </a:xfrm>
          <a:prstGeom prst="rightBrace">
            <a:avLst>
              <a:gd name="adj1" fmla="val 35121"/>
              <a:gd name="adj2" fmla="val 50000"/>
            </a:avLst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www.eduspb.com/public/img/biography/m/edme-mariot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4"/>
          <a:stretch/>
        </p:blipFill>
        <p:spPr bwMode="auto">
          <a:xfrm>
            <a:off x="9241971" y="2699307"/>
            <a:ext cx="2668439" cy="3943854"/>
          </a:xfrm>
          <a:prstGeom prst="round2DiagRect">
            <a:avLst>
              <a:gd name="adj1" fmla="val 22184"/>
              <a:gd name="adj2" fmla="val 4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blog.thelonghairs.us/wp-content/uploads/2015/05/Robert-Boy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2" y="283028"/>
            <a:ext cx="2320123" cy="24162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67288" y="5812164"/>
            <a:ext cx="466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Эдм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Мариотт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 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(1620-1684)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 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аббат, французский физик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8602" y="2819476"/>
            <a:ext cx="3418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Роберт Бойль </a:t>
            </a:r>
            <a:endParaRPr lang="ru-RU" sz="24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(1627-1691)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-натурфилософ,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 </a:t>
            </a:r>
            <a:endParaRPr lang="ru-RU" sz="24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физик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, </a:t>
            </a:r>
            <a:endParaRPr lang="ru-RU" sz="24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химик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 и </a:t>
            </a:r>
            <a:endParaRPr lang="ru-RU" sz="24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богослов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ÐÐ°Ð·Ð¾Ð²ÑÐµ Ð·Ð°ÐºÐ¾Ð½Ñ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5" b="74888" l="25597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1874169"/>
            <a:ext cx="3288809" cy="31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ÐÐ°Ð·Ð¾Ð²ÑÐµ Ð·Ð°ÐºÐ¾Ð½Ñ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408" l="2039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40" y="1850590"/>
            <a:ext cx="3288809" cy="31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кон Бойля—Маріотта (ізотермічний процес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967" y="1438003"/>
            <a:ext cx="4903953" cy="36779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201" y="5128783"/>
            <a:ext cx="5513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Ч</a:t>
            </a: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тобы </a:t>
            </a: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процесс происходил при постоянной температуре, сжатие или расширение газа должно происходить очень медленно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2357" y="490767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pV= </a:t>
            </a:r>
            <a:r>
              <a:rPr lang="en-US" sz="36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const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4087" y="844711"/>
            <a:ext cx="1905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T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087" y="25993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7760" y="293204"/>
            <a:ext cx="5869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Графическая зависимость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давления газа от объёма при постоянной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температуре - </a:t>
            </a: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изотерма</a:t>
            </a:r>
            <a:endParaRPr lang="ru-RU" sz="28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510737" y="1951280"/>
            <a:ext cx="2320" cy="2579914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13638" y="4531194"/>
            <a:ext cx="2591960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59499" y="2768071"/>
                <a:ext cx="6746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32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499" y="2768071"/>
                <a:ext cx="67460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857255" y="3264271"/>
                <a:ext cx="6746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255" y="3264271"/>
                <a:ext cx="67460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079378" y="1581781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74500" y="4531194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84739" y="4429403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" name="Прямоугольник 8191"/>
              <p:cNvSpPr/>
              <p:nvPr/>
            </p:nvSpPr>
            <p:spPr>
              <a:xfrm>
                <a:off x="10209561" y="2984597"/>
                <a:ext cx="1310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32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32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" name="Прямоугольник 8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561" y="2984597"/>
                <a:ext cx="1310423" cy="584775"/>
              </a:xfrm>
              <a:prstGeom prst="rect">
                <a:avLst/>
              </a:prstGeom>
              <a:blipFill>
                <a:blip r:embed="rId10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5627828" y="5041000"/>
            <a:ext cx="6564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справедлив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для любых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газов</a:t>
            </a:r>
            <a: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</a:t>
            </a:r>
            <a: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для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смеси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газов. 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Лишь при давлениях, в несколько тысяч раз больших атмосферного, отклонения от этого закона становятся существенными.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Прямоугольник 8194"/>
              <p:cNvSpPr/>
              <p:nvPr/>
            </p:nvSpPr>
            <p:spPr>
              <a:xfrm>
                <a:off x="9861199" y="1865558"/>
                <a:ext cx="1407758" cy="658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const</m:t>
                        </m:r>
                        <m:r>
                          <m:rPr>
                            <m:nor/>
                          </m:rPr>
                          <a:rPr lang="ru-RU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ru-RU" sz="24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5" name="Прямоугольник 8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99" y="1865558"/>
                <a:ext cx="1407758" cy="658257"/>
              </a:xfrm>
              <a:prstGeom prst="rect">
                <a:avLst/>
              </a:prstGeom>
              <a:blipFill>
                <a:blip r:embed="rId11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59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7" grpId="0"/>
      <p:bldP spid="28" grpId="0"/>
      <p:bldP spid="8192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6035" y="896518"/>
            <a:ext cx="5775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p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–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изобарный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процесс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6035" y="28302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033832" y="2420501"/>
                <a:ext cx="2199192" cy="125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4400" b="1" i="1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400" b="1" i="1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44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32" y="2420501"/>
                <a:ext cx="2199192" cy="1253035"/>
              </a:xfrm>
              <a:prstGeom prst="rect">
                <a:avLst/>
              </a:prstGeom>
              <a:blipFill>
                <a:blip r:embed="rId2"/>
                <a:stretch>
                  <a:fillRect b="-3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9263361" y="2518436"/>
            <a:ext cx="2845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</a:t>
            </a:r>
            <a:endParaRPr lang="en-US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Гей-Люссака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8964" y="4687053"/>
            <a:ext cx="6807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был установлен экспериментально в 1802 г. французским учёным Ж.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Гей-Люссаком</a:t>
            </a:r>
            <a:endParaRPr lang="en-US" sz="28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41885" y="2228485"/>
                <a:ext cx="2782941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₁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₁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85" y="2228485"/>
                <a:ext cx="2782941" cy="828560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41885" y="3317050"/>
                <a:ext cx="2782941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₂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₂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85" y="3317050"/>
                <a:ext cx="2782941" cy="828560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авая фигурная скобка 13"/>
          <p:cNvSpPr/>
          <p:nvPr/>
        </p:nvSpPr>
        <p:spPr>
          <a:xfrm>
            <a:off x="6286473" y="2096009"/>
            <a:ext cx="502289" cy="2173930"/>
          </a:xfrm>
          <a:prstGeom prst="rightBrace">
            <a:avLst>
              <a:gd name="adj1" fmla="val 35121"/>
              <a:gd name="adj2" fmla="val 50000"/>
            </a:avLst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770" y="4796912"/>
            <a:ext cx="341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Жозеф Луи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Гей-Люссак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(1778-1850) -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французский химик и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физик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0752" y="1497537"/>
            <a:ext cx="4840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373737"/>
                </a:solidFill>
                <a:latin typeface="Cuprum"/>
              </a:rPr>
              <a:t>(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от греческого слова «</a:t>
            </a:r>
            <a:r>
              <a:rPr lang="ru-RU" sz="2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барос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» - вес)</a:t>
            </a:r>
          </a:p>
        </p:txBody>
      </p:sp>
      <p:pic>
        <p:nvPicPr>
          <p:cNvPr id="11266" name="Picture 2" descr="Gayluss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6" y="573761"/>
            <a:ext cx="3030222" cy="37695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2" grpId="0"/>
      <p:bldP spid="13" grpId="0"/>
      <p:bldP spid="14" grpId="0" animBg="1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22357" y="490767"/>
                <a:ext cx="1984839" cy="88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:r>
                  <a:rPr lang="en-US" sz="36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const</a:t>
                </a:r>
                <a:endParaRPr lang="ru-RU" sz="36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57" y="490767"/>
                <a:ext cx="1984839" cy="887294"/>
              </a:xfrm>
              <a:prstGeom prst="rect">
                <a:avLst/>
              </a:prstGeom>
              <a:blipFill>
                <a:blip r:embed="rId4"/>
                <a:stretch>
                  <a:fillRect r="-307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24087" y="844711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p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087" y="25993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7760" y="293204"/>
            <a:ext cx="5869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Графическая зависимость объема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газа от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температуры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при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постоянном давлении - </a:t>
            </a: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изобара</a:t>
            </a:r>
            <a:endParaRPr lang="ru-RU" sz="28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510737" y="1951280"/>
            <a:ext cx="2320" cy="2579914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13638" y="4531194"/>
            <a:ext cx="3822645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0766756" y="3208667"/>
                <a:ext cx="69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32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756" y="3208667"/>
                <a:ext cx="698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166074" y="2370695"/>
                <a:ext cx="69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074" y="2370695"/>
                <a:ext cx="698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079378" y="158178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11214312" y="4511536"/>
            <a:ext cx="27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84739" y="4429403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" name="Прямоугольник 8191"/>
              <p:cNvSpPr/>
              <p:nvPr/>
            </p:nvSpPr>
            <p:spPr>
              <a:xfrm>
                <a:off x="8160309" y="2557529"/>
                <a:ext cx="13585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32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32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" name="Прямоугольник 8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09" y="2557529"/>
                <a:ext cx="1358513" cy="584775"/>
              </a:xfrm>
              <a:prstGeom prst="rect">
                <a:avLst/>
              </a:prstGeom>
              <a:blipFill>
                <a:blip r:embed="rId7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6746040" y="5014178"/>
            <a:ext cx="5153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Все газы при сильном охлаждении превращаются в жидкости, а к жидкостям уравнение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состояния</a:t>
            </a:r>
            <a: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неприменимо</a:t>
            </a:r>
            <a:endParaRPr lang="en-US" sz="2400" b="1" i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8194"/>
          <p:cNvSpPr/>
          <p:nvPr/>
        </p:nvSpPr>
        <p:spPr>
          <a:xfrm>
            <a:off x="9465258" y="1734986"/>
            <a:ext cx="1871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 =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const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 •T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pic>
        <p:nvPicPr>
          <p:cNvPr id="2" name="Закон Гей-Люссака (Ізобарний процес) Демонстрація (анімація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88" y="1734986"/>
            <a:ext cx="6465136" cy="4848852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8565331" y="3008333"/>
            <a:ext cx="1755434" cy="930657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707656" y="3807371"/>
            <a:ext cx="2181375" cy="443379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526256" y="3941046"/>
            <a:ext cx="1008283" cy="562214"/>
          </a:xfrm>
          <a:prstGeom prst="line">
            <a:avLst/>
          </a:prstGeom>
          <a:ln w="412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526256" y="4284240"/>
            <a:ext cx="1098537" cy="232987"/>
          </a:xfrm>
          <a:prstGeom prst="line">
            <a:avLst/>
          </a:prstGeom>
          <a:ln w="412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0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/>
      <p:bldP spid="28" grpId="0"/>
      <p:bldP spid="819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6035" y="896518"/>
            <a:ext cx="581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V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–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изохорный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процесс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6035" y="283028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948231" y="2605088"/>
                <a:ext cx="2209707" cy="1193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400" b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4400" b="1" i="1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 b="1" i="0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4400" b="1" i="1" dirty="0" smtClean="0">
                                <a:ln>
                                  <a:solidFill>
                                    <a:srgbClr val="C00000"/>
                                  </a:solidFill>
                                </a:ln>
                                <a:solidFill>
                                  <a:srgbClr val="C00000"/>
                                </a:solidFill>
                                <a:effectLst>
                                  <a:glow rad="101600">
                                    <a:prstClr val="white">
                                      <a:alpha val="60000"/>
                                    </a:prst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44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44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231" y="2605088"/>
                <a:ext cx="2209707" cy="1193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177761" y="2703023"/>
            <a:ext cx="2014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</a:t>
            </a:r>
            <a:endParaRPr lang="en-US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  <a:p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Шарля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5152" y="4932435"/>
            <a:ext cx="6109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закон был установлен в 1787 г. французским физиком </a:t>
            </a:r>
            <a:r>
              <a:rPr lang="ru-RU" sz="28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Ж.Шарлем</a:t>
            </a:r>
            <a:endParaRPr lang="en-US" sz="28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556284" y="2413072"/>
                <a:ext cx="2681953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" panose="02040503050406030204" pitchFamily="18" charset="0"/>
                      </a:rPr>
                      <m:t>₁</m:t>
                    </m:r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₁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4" y="2413072"/>
                <a:ext cx="2681953" cy="82856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56284" y="3501637"/>
                <a:ext cx="2681953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" panose="02040503050406030204" pitchFamily="18" charset="0"/>
                      </a:rPr>
                      <m:t>₂</m:t>
                    </m:r>
                    <m:r>
                      <a:rPr lang="en-US" sz="36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ru-RU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=</a:t>
                </a:r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RT</a:t>
                </a:r>
                <a:r>
                  <a:rPr lang="en-US" sz="36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₂</a:t>
                </a:r>
                <a:endPara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4" y="3501637"/>
                <a:ext cx="2681953" cy="828560"/>
              </a:xfrm>
              <a:prstGeom prst="rect">
                <a:avLst/>
              </a:prstGeom>
              <a:blipFill>
                <a:blip r:embed="rId4"/>
                <a:stretch>
                  <a:fillRect b="-3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авая фигурная скобка 13"/>
          <p:cNvSpPr/>
          <p:nvPr/>
        </p:nvSpPr>
        <p:spPr>
          <a:xfrm>
            <a:off x="7200872" y="2280596"/>
            <a:ext cx="502289" cy="2173930"/>
          </a:xfrm>
          <a:prstGeom prst="rightBrace">
            <a:avLst>
              <a:gd name="adj1" fmla="val 35121"/>
              <a:gd name="adj2" fmla="val 50000"/>
            </a:avLst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3242" y="4408454"/>
            <a:ext cx="341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Жак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Александр </a:t>
            </a:r>
            <a:r>
              <a:rPr lang="ru-RU" sz="24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Сезар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Шарль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(1746-1823) -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французский изобретатель и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учёный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5152" y="1497537"/>
            <a:ext cx="679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737"/>
                </a:solidFill>
                <a:latin typeface="Cuprum"/>
              </a:rPr>
              <a:t>(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от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греческого слова 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«</a:t>
            </a:r>
            <a:r>
              <a:rPr lang="ru-RU" sz="2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хорема</a:t>
            </a: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» -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вместимость)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https://cdn.britannica.com/s:s:300x200/66/132466-004-195B00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6" y="679226"/>
            <a:ext cx="3829874" cy="3467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3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2" grpId="0"/>
      <p:bldP spid="13" grpId="0"/>
      <p:bldP spid="14" grpId="0" animBg="1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22357" y="490767"/>
                <a:ext cx="1984839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en-US" sz="3600" b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den>
                    </m:f>
                  </m:oMath>
                </a14:m>
                <a:r>
                  <a:rPr lang="en-US" sz="36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:r>
                  <a:rPr lang="en-US" sz="36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const</a:t>
                </a:r>
                <a:endParaRPr lang="ru-RU" sz="36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57" y="490767"/>
                <a:ext cx="1984839" cy="828560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24087" y="844711"/>
            <a:ext cx="192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V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087" y="259936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m =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7760" y="293204"/>
            <a:ext cx="5869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Графическая зависимость давления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газа от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температуры </a:t>
            </a: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при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постоянном давлении - </a:t>
            </a: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изохора</a:t>
            </a:r>
            <a:endParaRPr lang="ru-RU" sz="28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7498022" y="1831096"/>
            <a:ext cx="1829" cy="3362471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02752" y="5193567"/>
            <a:ext cx="3822645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861153" y="2751794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53" y="2751794"/>
                <a:ext cx="6818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871560" y="1920664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560" y="1920664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088936" y="1627303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11203426" y="5173909"/>
            <a:ext cx="27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73853" y="509177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" name="Прямоугольник 8191"/>
              <p:cNvSpPr/>
              <p:nvPr/>
            </p:nvSpPr>
            <p:spPr>
              <a:xfrm>
                <a:off x="10084680" y="3937843"/>
                <a:ext cx="16170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32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" name="Прямоугольник 8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680" y="3937843"/>
                <a:ext cx="1617046" cy="584775"/>
              </a:xfrm>
              <a:prstGeom prst="rect">
                <a:avLst/>
              </a:prstGeom>
              <a:blipFill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5" name="Прямоугольник 8194"/>
          <p:cNvSpPr/>
          <p:nvPr/>
        </p:nvSpPr>
        <p:spPr>
          <a:xfrm>
            <a:off x="10031315" y="1724667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 =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const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 •T 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8396971" y="2469467"/>
            <a:ext cx="1050261" cy="1459414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744320" y="3289339"/>
            <a:ext cx="1712937" cy="1111622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Ізохордний процес (Закон Шарля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807" y="1574046"/>
            <a:ext cx="6279560" cy="470967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543931" y="3993936"/>
            <a:ext cx="808462" cy="1164338"/>
          </a:xfrm>
          <a:prstGeom prst="line">
            <a:avLst/>
          </a:prstGeom>
          <a:ln w="412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524444" y="4410165"/>
            <a:ext cx="1219876" cy="783402"/>
          </a:xfrm>
          <a:prstGeom prst="line">
            <a:avLst/>
          </a:prstGeom>
          <a:ln w="412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865853" y="5499616"/>
            <a:ext cx="632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Все газы при сильном охлаждении превращаются в жидкости, а к жидкостям уравнение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состояния</a:t>
            </a:r>
            <a: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неприменимо</a:t>
            </a:r>
            <a:endParaRPr lang="en-US" sz="2400" b="1" i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7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/>
      <p:bldP spid="28" grpId="0"/>
      <p:bldP spid="819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6313"/>
              </p:ext>
            </p:extLst>
          </p:nvPr>
        </p:nvGraphicFramePr>
        <p:xfrm>
          <a:off x="0" y="719554"/>
          <a:ext cx="12192000" cy="5875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257">
                  <a:extLst>
                    <a:ext uri="{9D8B030D-6E8A-4147-A177-3AD203B41FA5}">
                      <a16:colId xmlns:a16="http://schemas.microsoft.com/office/drawing/2014/main" val="2163915157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4736849"/>
                    </a:ext>
                  </a:extLst>
                </a:gridCol>
                <a:gridCol w="3374572">
                  <a:extLst>
                    <a:ext uri="{9D8B030D-6E8A-4147-A177-3AD203B41FA5}">
                      <a16:colId xmlns:a16="http://schemas.microsoft.com/office/drawing/2014/main" val="3620836580"/>
                    </a:ext>
                  </a:extLst>
                </a:gridCol>
                <a:gridCol w="3341914">
                  <a:extLst>
                    <a:ext uri="{9D8B030D-6E8A-4147-A177-3AD203B41FA5}">
                      <a16:colId xmlns:a16="http://schemas.microsoft.com/office/drawing/2014/main" val="1537596795"/>
                    </a:ext>
                  </a:extLst>
                </a:gridCol>
              </a:tblGrid>
              <a:tr h="6991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93833"/>
                  </a:ext>
                </a:extLst>
              </a:tr>
              <a:tr h="1725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82930"/>
                  </a:ext>
                </a:extLst>
              </a:tr>
              <a:tr h="17255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599712"/>
                  </a:ext>
                </a:extLst>
              </a:tr>
              <a:tr h="1725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8694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7618" y="1672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Сравнительная таблица графиков </a:t>
            </a:r>
            <a:r>
              <a:rPr lang="ru-RU" sz="28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изопроцессов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400" y="239903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pV=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const</a:t>
            </a:r>
            <a:endParaRPr lang="ru-RU" sz="1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872" y="1622788"/>
            <a:ext cx="1689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T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400" y="3393883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p =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872" y="4889989"/>
            <a:ext cx="1710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=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const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</a:rPr>
              <a:t>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5138" y="5413209"/>
                <a:ext cx="1584088" cy="66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en-US" sz="2800" b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den>
                    </m:f>
                  </m:oMath>
                </a14:m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= </a:t>
                </a:r>
                <a:r>
                  <a:rPr lang="en-US" sz="2800" b="1" dirty="0" err="1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const</a:t>
                </a:r>
                <a:endParaRPr lang="ru-RU" sz="28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8" y="5413209"/>
                <a:ext cx="1584088" cy="664862"/>
              </a:xfrm>
              <a:prstGeom prst="rect">
                <a:avLst/>
              </a:prstGeom>
              <a:blipFill>
                <a:blip r:embed="rId3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65138" y="3917800"/>
                <a:ext cx="1539204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en-US" sz="2800" b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den>
                    </m:f>
                  </m:oMath>
                </a14:m>
                <a:r>
                  <a:rPr lang="en-US" sz="2800" b="1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 = </a:t>
                </a:r>
                <a:r>
                  <a:rPr lang="en-US" sz="2800" b="1" dirty="0" err="1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Times New Roman" panose="02020603050405020304" pitchFamily="18" charset="0"/>
                  </a:rPr>
                  <a:t>const</a:t>
                </a:r>
                <a:endParaRPr lang="ru-RU" sz="2800" b="1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8" y="3917800"/>
                <a:ext cx="1539204" cy="710579"/>
              </a:xfrm>
              <a:prstGeom prst="rect">
                <a:avLst/>
              </a:prstGeom>
              <a:blipFill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H="1" flipV="1">
            <a:off x="2801639" y="1617528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01639" y="2924215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356730" y="1347259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8225" y="266384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63004" y="2655476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086253" y="2501038"/>
                <a:ext cx="5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53" y="2501038"/>
                <a:ext cx="55168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264489" y="2168966"/>
                <a:ext cx="5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05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489" y="2168966"/>
                <a:ext cx="5516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271964" y="822908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2823913" y="3352414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823913" y="4659101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379004" y="3082145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60499" y="4398726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5278" y="4390362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2846187" y="5046344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846187" y="6353031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401278" y="4776075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82773" y="6092656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07552" y="6084292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6258993" y="1579086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58993" y="2885773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814084" y="1308817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579" y="2625398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20358" y="2617034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6258993" y="3316179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258993" y="4622866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814084" y="304591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95579" y="4362491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20358" y="4354127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6305269" y="5031759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315993" y="6338446"/>
            <a:ext cx="2001375" cy="2452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860360" y="476149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41855" y="6078071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66634" y="6069707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9455073" y="1606704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455073" y="2913391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9010164" y="1336435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991659" y="2653016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416438" y="2644652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9534289" y="3380032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9534289" y="4672487"/>
            <a:ext cx="2000962" cy="27274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9089380" y="3109763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070875" y="4426344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495654" y="4417980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 flipV="1">
            <a:off x="9602735" y="5066848"/>
            <a:ext cx="22274" cy="130668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9602735" y="6373535"/>
            <a:ext cx="2012099" cy="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9157826" y="4796579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139321" y="611316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0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564100" y="6104796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93260" y="850524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VT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80992" y="786474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mbria Math" panose="02040503050406030204" pitchFamily="18" charset="0"/>
              </a:rPr>
              <a:t>pT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Cambria Math" panose="020405030504060302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10254281" y="4174018"/>
            <a:ext cx="1024106" cy="30240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10155815" y="3752559"/>
            <a:ext cx="932336" cy="5797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9583533" y="4479012"/>
            <a:ext cx="661090" cy="19429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9573875" y="4311335"/>
            <a:ext cx="619385" cy="36197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11191305" y="3845598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05" y="3845598"/>
                <a:ext cx="56932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1013564" y="3388223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564" y="3388223"/>
                <a:ext cx="56932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9698092" y="3197484"/>
                <a:ext cx="10870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 Math" panose="02040503050406030204" pitchFamily="18" charset="0"/>
                  </a:rPr>
                  <a:t> </a:t>
                </a:r>
                <a:endParaRPr lang="ru-RU" sz="32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092" y="3197484"/>
                <a:ext cx="108702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Прямая соединительная линия 98"/>
          <p:cNvCxnSpPr/>
          <p:nvPr/>
        </p:nvCxnSpPr>
        <p:spPr>
          <a:xfrm flipV="1">
            <a:off x="7155005" y="5792629"/>
            <a:ext cx="1070038" cy="30582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6926701" y="5338104"/>
            <a:ext cx="939589" cy="61076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315993" y="6105479"/>
            <a:ext cx="825334" cy="239676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6336846" y="5945542"/>
            <a:ext cx="589855" cy="39898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8073191" y="5509294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91" y="5509294"/>
                <a:ext cx="55669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7739749" y="5023100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i="0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749" y="5023100"/>
                <a:ext cx="55669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Прямая соединительная линия 115"/>
          <p:cNvCxnSpPr/>
          <p:nvPr/>
        </p:nvCxnSpPr>
        <p:spPr>
          <a:xfrm flipV="1">
            <a:off x="6968452" y="1489133"/>
            <a:ext cx="1005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 flipV="1">
            <a:off x="7366199" y="1489133"/>
            <a:ext cx="4814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6968452" y="2538227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7366199" y="2538227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10124473" y="1515448"/>
            <a:ext cx="1005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 flipV="1">
            <a:off x="10522220" y="1515448"/>
            <a:ext cx="4814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10124473" y="2564542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10522220" y="2564542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3496728" y="4938027"/>
            <a:ext cx="1005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3894475" y="4938027"/>
            <a:ext cx="4814" cy="10490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3496728" y="5987121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3894475" y="5987121"/>
            <a:ext cx="0" cy="354978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391821" y="4243124"/>
            <a:ext cx="1232033" cy="775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3391821" y="3843074"/>
            <a:ext cx="1227219" cy="353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2877179" y="3843074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2877179" y="4243124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812928" y="4247048"/>
            <a:ext cx="1232033" cy="775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6812928" y="3846998"/>
            <a:ext cx="1227219" cy="353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6298286" y="3846998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6298286" y="4247048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10143671" y="6037250"/>
            <a:ext cx="1232033" cy="775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10143671" y="5637200"/>
            <a:ext cx="1227219" cy="353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9629029" y="5637200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9629029" y="6037250"/>
            <a:ext cx="543515" cy="203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4423658" y="1510976"/>
                <a:ext cx="963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58" y="1510976"/>
                <a:ext cx="96359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7774037" y="1368448"/>
                <a:ext cx="9736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37" y="1368448"/>
                <a:ext cx="97360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10967740" y="1382386"/>
                <a:ext cx="9988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40" y="1382386"/>
                <a:ext cx="99886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Прямоугольник 1023"/>
              <p:cNvSpPr/>
              <p:nvPr/>
            </p:nvSpPr>
            <p:spPr>
              <a:xfrm>
                <a:off x="2968539" y="3212394"/>
                <a:ext cx="963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24" name="Прямоугольник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39" y="3212394"/>
                <a:ext cx="96359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Прямоугольник 1024"/>
              <p:cNvSpPr/>
              <p:nvPr/>
            </p:nvSpPr>
            <p:spPr>
              <a:xfrm>
                <a:off x="7826382" y="3104213"/>
                <a:ext cx="9736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25" name="Прямоугольник 10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82" y="3104213"/>
                <a:ext cx="97360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Прямоугольник 1026"/>
              <p:cNvSpPr/>
              <p:nvPr/>
            </p:nvSpPr>
            <p:spPr>
              <a:xfrm>
                <a:off x="10902077" y="4858134"/>
                <a:ext cx="9988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27" name="Прямоугольник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077" y="4858134"/>
                <a:ext cx="99886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Прямоугольник 1028"/>
              <p:cNvSpPr/>
              <p:nvPr/>
            </p:nvSpPr>
            <p:spPr>
              <a:xfrm>
                <a:off x="4540943" y="4830516"/>
                <a:ext cx="9635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29" name="Прямоугольник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43" y="4830516"/>
                <a:ext cx="96359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Прямоугольник 1030"/>
              <p:cNvSpPr/>
              <p:nvPr/>
            </p:nvSpPr>
            <p:spPr>
              <a:xfrm>
                <a:off x="6490739" y="4955589"/>
                <a:ext cx="9736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latin typeface="Cambria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1" i="1" dirty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effectLst>
                              <a:glow rad="101600">
                                <a:prstClr val="white">
                                  <a:alpha val="60000"/>
                                </a:prstClr>
                              </a:glo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31" name="Прямоугольник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39" y="4955589"/>
                <a:ext cx="97360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Прямоугольник 1032"/>
              <p:cNvSpPr/>
              <p:nvPr/>
            </p:nvSpPr>
            <p:spPr>
              <a:xfrm>
                <a:off x="4511421" y="3591437"/>
                <a:ext cx="5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3" name="Прямоугольник 10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21" y="3591437"/>
                <a:ext cx="551689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Прямоугольник 1033"/>
              <p:cNvSpPr/>
              <p:nvPr/>
            </p:nvSpPr>
            <p:spPr>
              <a:xfrm>
                <a:off x="3071405" y="5338435"/>
                <a:ext cx="5016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4" name="Прямоугольник 10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05" y="5338435"/>
                <a:ext cx="501694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Прямоугольник 1034"/>
              <p:cNvSpPr/>
              <p:nvPr/>
            </p:nvSpPr>
            <p:spPr>
              <a:xfrm>
                <a:off x="4534980" y="4023922"/>
                <a:ext cx="5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5" name="Прямоугольник 10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980" y="4023922"/>
                <a:ext cx="55168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Прямоугольник 1035"/>
              <p:cNvSpPr/>
              <p:nvPr/>
            </p:nvSpPr>
            <p:spPr>
              <a:xfrm>
                <a:off x="3829962" y="5342501"/>
                <a:ext cx="5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6" name="Прямоугольник 10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62" y="5342501"/>
                <a:ext cx="551689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Прямоугольник 1036"/>
              <p:cNvSpPr/>
              <p:nvPr/>
            </p:nvSpPr>
            <p:spPr>
              <a:xfrm>
                <a:off x="7948764" y="3593914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7" name="Прямоугольник 10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764" y="3593914"/>
                <a:ext cx="55669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Прямоугольник 1037"/>
              <p:cNvSpPr/>
              <p:nvPr/>
            </p:nvSpPr>
            <p:spPr>
              <a:xfrm>
                <a:off x="7974274" y="4004820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8" name="Прямоугольник 10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74" y="4004820"/>
                <a:ext cx="55669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Прямоугольник 1039"/>
              <p:cNvSpPr/>
              <p:nvPr/>
            </p:nvSpPr>
            <p:spPr>
              <a:xfrm>
                <a:off x="9602735" y="1884455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0" name="Прямоугольник 10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35" y="1884455"/>
                <a:ext cx="569323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Прямоугольник 1040"/>
              <p:cNvSpPr/>
              <p:nvPr/>
            </p:nvSpPr>
            <p:spPr>
              <a:xfrm>
                <a:off x="10472618" y="1897561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1" name="Прямоугольник 10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618" y="1897561"/>
                <a:ext cx="5693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Прямоугольник 1041"/>
              <p:cNvSpPr/>
              <p:nvPr/>
            </p:nvSpPr>
            <p:spPr>
              <a:xfrm>
                <a:off x="11281172" y="5313574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2" name="Прямоугольник 10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172" y="5313574"/>
                <a:ext cx="5693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Прямоугольник 1042"/>
              <p:cNvSpPr/>
              <p:nvPr/>
            </p:nvSpPr>
            <p:spPr>
              <a:xfrm>
                <a:off x="11286185" y="5741801"/>
                <a:ext cx="569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1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3" name="Прямоугольник 10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185" y="5741801"/>
                <a:ext cx="5693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" name="Прямоугольник 1043"/>
              <p:cNvSpPr/>
              <p:nvPr/>
            </p:nvSpPr>
            <p:spPr>
              <a:xfrm>
                <a:off x="6466115" y="1939334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4" name="Прямоугольник 10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5" y="1939334"/>
                <a:ext cx="556691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Прямоугольник 1044"/>
              <p:cNvSpPr/>
              <p:nvPr/>
            </p:nvSpPr>
            <p:spPr>
              <a:xfrm>
                <a:off x="7319619" y="1939333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1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5" name="Прямоугольник 10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19" y="1939333"/>
                <a:ext cx="556691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20518582">
            <a:off x="2825020" y="-462978"/>
            <a:ext cx="2670293" cy="3300305"/>
          </a:xfrm>
          <a:prstGeom prst="arc">
            <a:avLst>
              <a:gd name="adj1" fmla="val 6360086"/>
              <a:gd name="adj2" fmla="val 10498282"/>
            </a:avLst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Дуга 139"/>
          <p:cNvSpPr/>
          <p:nvPr/>
        </p:nvSpPr>
        <p:spPr>
          <a:xfrm rot="20518582">
            <a:off x="3104455" y="-681188"/>
            <a:ext cx="2670293" cy="3300305"/>
          </a:xfrm>
          <a:prstGeom prst="arc">
            <a:avLst>
              <a:gd name="adj1" fmla="val 6360086"/>
              <a:gd name="adj2" fmla="val 10498282"/>
            </a:avLst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8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024" grpId="0"/>
      <p:bldP spid="1025" grpId="0"/>
      <p:bldP spid="1027" grpId="0"/>
      <p:bldP spid="1029" grpId="0"/>
      <p:bldP spid="1033" grpId="0"/>
      <p:bldP spid="1034" grpId="0"/>
      <p:bldP spid="1035" grpId="0"/>
      <p:bldP spid="1036" grpId="0"/>
      <p:bldP spid="1037" grpId="0"/>
      <p:bldP spid="1038" grpId="0"/>
      <p:bldP spid="1040" grpId="0"/>
      <p:bldP spid="1041" grpId="0"/>
      <p:bldP spid="1042" grpId="0"/>
      <p:bldP spid="1043" grpId="0"/>
      <p:bldP spid="1044" grpId="0"/>
      <p:bldP spid="10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464</Words>
  <Application>Microsoft Office PowerPoint</Application>
  <PresentationFormat>Широкоэкранный</PresentationFormat>
  <Paragraphs>165</Paragraphs>
  <Slides>11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Cuprum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102</cp:revision>
  <dcterms:created xsi:type="dcterms:W3CDTF">2019-01-02T23:52:55Z</dcterms:created>
  <dcterms:modified xsi:type="dcterms:W3CDTF">2019-01-08T14:20:03Z</dcterms:modified>
</cp:coreProperties>
</file>