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74" r:id="rId10"/>
    <p:sldId id="279" r:id="rId11"/>
    <p:sldId id="264" r:id="rId12"/>
    <p:sldId id="265" r:id="rId13"/>
    <p:sldId id="267" r:id="rId14"/>
    <p:sldId id="281" r:id="rId15"/>
    <p:sldId id="275" r:id="rId16"/>
    <p:sldId id="270" r:id="rId17"/>
    <p:sldId id="282" r:id="rId18"/>
    <p:sldId id="283" r:id="rId19"/>
    <p:sldId id="276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72" r:id="rId38"/>
    <p:sldId id="25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7167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27519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6000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40339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55855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34310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69063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7849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16581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68318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26862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719FB1-5F23-43D8-81DD-02A9558028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277288-B4EA-46EA-91ED-2C1D83FAB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37/136181/1/img1.jpg"/>
          <p:cNvPicPr>
            <a:picLocks noChangeAspect="1" noChangeArrowheads="1"/>
          </p:cNvPicPr>
          <p:nvPr/>
        </p:nvPicPr>
        <p:blipFill>
          <a:blip r:embed="rId2" cstate="print"/>
          <a:srcRect l="67986" t="54937" r="5240" b="6214"/>
          <a:stretch>
            <a:fillRect/>
          </a:stretch>
        </p:blipFill>
        <p:spPr bwMode="auto">
          <a:xfrm rot="659973">
            <a:off x="6184996" y="3721975"/>
            <a:ext cx="2587315" cy="2815603"/>
          </a:xfrm>
          <a:prstGeom prst="rect">
            <a:avLst/>
          </a:prstGeom>
          <a:noFill/>
        </p:spPr>
      </p:pic>
      <p:pic>
        <p:nvPicPr>
          <p:cNvPr id="5" name="Picture 6" descr="https://ds04.infourok.ru/uploads/ex/03e0/000003df-db15d7d3/img11.jpg"/>
          <p:cNvPicPr>
            <a:picLocks noChangeAspect="1" noChangeArrowheads="1"/>
          </p:cNvPicPr>
          <p:nvPr/>
        </p:nvPicPr>
        <p:blipFill>
          <a:blip r:embed="rId3" cstate="print"/>
          <a:srcRect l="989" t="8001" r="1000" b="27992"/>
          <a:stretch>
            <a:fillRect/>
          </a:stretch>
        </p:blipFill>
        <p:spPr bwMode="auto">
          <a:xfrm rot="20000338">
            <a:off x="374994" y="843743"/>
            <a:ext cx="331236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88539" y="2731567"/>
            <a:ext cx="7324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Хранение информации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 начала 1960-х годов в употребление входят компьютерные магнитные диски: </a:t>
            </a:r>
            <a:r>
              <a:rPr lang="ru-RU" sz="2400" b="1" i="1" dirty="0" smtClean="0">
                <a:latin typeface="Bookman Old Style" pitchFamily="18" charset="0"/>
              </a:rPr>
              <a:t>алюминиевые или пластмассовые диски</a:t>
            </a:r>
            <a:r>
              <a:rPr lang="ru-RU" sz="2400" i="1" dirty="0" smtClean="0">
                <a:latin typeface="Bookman Old Style" pitchFamily="18" charset="0"/>
              </a:rPr>
              <a:t>, </a:t>
            </a:r>
            <a:r>
              <a:rPr lang="ru-RU" sz="2400" b="1" i="1" dirty="0" smtClean="0">
                <a:latin typeface="Bookman Old Style" pitchFamily="18" charset="0"/>
              </a:rPr>
              <a:t>покрытые тонким магнитным порошковым слоем толщиной в несколько микрон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sz="800" dirty="0" smtClean="0">
              <a:latin typeface="Bookman Old Style" pitchFamily="18" charset="0"/>
            </a:endParaRPr>
          </a:p>
          <a:p>
            <a:endParaRPr lang="ru-RU" sz="800" dirty="0" smtClean="0">
              <a:latin typeface="Bookman Old Style" pitchFamily="18" charset="0"/>
            </a:endParaRPr>
          </a:p>
          <a:p>
            <a:pPr algn="r"/>
            <a:r>
              <a:rPr lang="ru-RU" sz="2400" i="1" dirty="0" smtClean="0">
                <a:latin typeface="Bookman Old Style" pitchFamily="18" charset="0"/>
              </a:rPr>
              <a:t>Информация на диске располагается по круговым концентрическим дорожкам, на которые она записывается и считывается в процессе вращения диска с помощью магнитных головок. </a:t>
            </a:r>
          </a:p>
        </p:txBody>
      </p:sp>
      <p:pic>
        <p:nvPicPr>
          <p:cNvPr id="1024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82315"/>
            <a:ext cx="3384376" cy="23430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073004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На первых ПК использовались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гибкие магнитные диски </a:t>
            </a:r>
          </a:p>
          <a:p>
            <a:r>
              <a:rPr lang="ru-RU" sz="2400" b="1" dirty="0" smtClean="0">
                <a:latin typeface="Bookman Old Style" pitchFamily="18" charset="0"/>
              </a:rPr>
              <a:t>(флоппи-диски)</a:t>
            </a:r>
            <a:r>
              <a:rPr lang="ru-RU" sz="2400" dirty="0" smtClean="0">
                <a:latin typeface="Bookman Old Style" pitchFamily="18" charset="0"/>
              </a:rPr>
              <a:t> –</a:t>
            </a:r>
          </a:p>
          <a:p>
            <a:r>
              <a:rPr lang="ru-RU" sz="2400" b="1" dirty="0" smtClean="0">
                <a:latin typeface="Bookman Old Style" pitchFamily="18" charset="0"/>
              </a:rPr>
              <a:t>носители информации диаметром 3,5 дюйма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и объёмом 1,4 Мб.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995" y1="44000" x2="32995" y2="44000"/>
                        <a14:foregroundMark x1="45178" y1="24000" x2="45178" y2="24000"/>
                        <a14:foregroundMark x1="47716" y1="12000" x2="47716" y2="12000"/>
                        <a14:foregroundMark x1="12690" y1="31333" x2="12690" y2="31333"/>
                        <a14:foregroundMark x1="17259" y1="64667" x2="17259" y2="64667"/>
                        <a14:foregroundMark x1="76142" y1="82667" x2="76142" y2="82667"/>
                        <a14:foregroundMark x1="81726" y1="68667" x2="81726" y2="68667"/>
                        <a14:foregroundMark x1="85279" y1="66000" x2="85279" y2="66000"/>
                        <a14:foregroundMark x1="82234" y1="47333" x2="82234" y2="47333"/>
                        <a14:foregroundMark x1="74112" y1="43333" x2="74112" y2="43333"/>
                        <a14:foregroundMark x1="74112" y1="32000" x2="74112" y2="32000"/>
                        <a14:foregroundMark x1="69543" y1="30000" x2="6954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320" y="4941168"/>
            <a:ext cx="1639680" cy="124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461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Начиная с 1980-х годов, в ПК начали использоваться встроенные в системный блок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накопители на жестких магнитных дисках</a:t>
            </a:r>
            <a:r>
              <a:rPr lang="ru-RU" sz="2400" dirty="0" smtClean="0">
                <a:latin typeface="Bookman Old Style" pitchFamily="18" charset="0"/>
              </a:rPr>
              <a:t>, или НЖМД (англ. HDD — </a:t>
            </a:r>
            <a:r>
              <a:rPr lang="ru-RU" sz="2400" dirty="0" err="1" smtClean="0">
                <a:latin typeface="Bookman Old Style" pitchFamily="18" charset="0"/>
              </a:rPr>
              <a:t>Hard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Disk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Drive</a:t>
            </a:r>
            <a:r>
              <a:rPr lang="ru-RU" sz="2400" dirty="0" smtClean="0">
                <a:latin typeface="Bookman Old Style" pitchFamily="18" charset="0"/>
              </a:rPr>
              <a:t>). Их еще называют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винчестерами.</a:t>
            </a:r>
            <a:r>
              <a:rPr lang="ru-RU" sz="2400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10244" name="Picture 4" descr="http://s6.51cto.com/wyfs02/M00/3B/8C/wKioL1O-QVPTuaRjAACLIAnD1D8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5472608" cy="393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461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383173"/>
            <a:ext cx="417646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Винчестерский диск</a:t>
            </a:r>
            <a:r>
              <a:rPr lang="ru-RU" sz="2400" dirty="0" smtClean="0">
                <a:latin typeface="Bookman Old Style" pitchFamily="18" charset="0"/>
              </a:rPr>
              <a:t> представляет собой пакет магнитных дисков, надетых на общую ось, которая при работе компьютера находится в постоянном вращении. </a:t>
            </a:r>
          </a:p>
          <a:p>
            <a:endParaRPr lang="ru-RU" sz="11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С каждой магнитной поверхностью пакета дисков контактирует своя магнитная головка.</a:t>
            </a:r>
            <a:endParaRPr lang="ru-RU" sz="2400" dirty="0"/>
          </a:p>
        </p:txBody>
      </p:sp>
      <p:pic>
        <p:nvPicPr>
          <p:cNvPr id="9220" name="Picture 4" descr="https://im0-tub-ru.yandex.net/i?id=544b9654b7f8d64b86893a9bf2e88894-l&amp;n=13"/>
          <p:cNvPicPr>
            <a:picLocks noChangeAspect="1" noChangeArrowheads="1"/>
          </p:cNvPicPr>
          <p:nvPr/>
        </p:nvPicPr>
        <p:blipFill>
          <a:blip r:embed="rId2" cstate="print"/>
          <a:srcRect l="12994" r="10226" b="2351"/>
          <a:stretch>
            <a:fillRect/>
          </a:stretch>
        </p:blipFill>
        <p:spPr bwMode="auto">
          <a:xfrm>
            <a:off x="395536" y="404663"/>
            <a:ext cx="4248472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479715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Информационная ёмкость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современных винчестеров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измеряется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терабайтах и петабайтах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95029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www.prawokonsumenckie.pl/img/artykuly/1/2014_09/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5355">
            <a:off x="6330663" y="4784961"/>
            <a:ext cx="2542867" cy="169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36510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Технология оптической записи </a:t>
            </a:r>
          </a:p>
          <a:p>
            <a:r>
              <a:rPr lang="ru-RU" sz="2400" dirty="0" smtClean="0">
                <a:latin typeface="Bookman Old Style" pitchFamily="18" charset="0"/>
              </a:rPr>
              <a:t>была разработана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Дэвидом Полом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Греггом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в 1958 году.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Компакт-диск</a:t>
            </a:r>
            <a:r>
              <a:rPr lang="ru-RU" sz="2400" dirty="0" smtClean="0">
                <a:latin typeface="Bookman Old Style" pitchFamily="18" charset="0"/>
              </a:rPr>
              <a:t> был разработан </a:t>
            </a:r>
          </a:p>
          <a:p>
            <a:r>
              <a:rPr lang="ru-RU" sz="2400" dirty="0" smtClean="0">
                <a:latin typeface="Bookman Old Style" pitchFamily="18" charset="0"/>
              </a:rPr>
              <a:t>в 1979 году компанией </a:t>
            </a:r>
            <a:r>
              <a:rPr lang="ru-RU" sz="2400" dirty="0" err="1" smtClean="0">
                <a:latin typeface="Bookman Old Style" pitchFamily="18" charset="0"/>
              </a:rPr>
              <a:t>Sony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7172" name="Picture 4" descr="https://im0-tub-ru.yandex.net/i?id=638b8c4460a73357d89a4ccc34f39e2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603312" cy="177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ru-RU" sz="3200" b="1" i="1" dirty="0" smtClean="0">
                <a:latin typeface="Bookman Old Style" pitchFamily="18" charset="0"/>
              </a:rPr>
              <a:t>Оптические диски</a:t>
            </a:r>
            <a:endParaRPr lang="ru-RU" sz="32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68760"/>
            <a:ext cx="856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Применение оптического (лазерного) способа записи информации начинается в 1980-х годах.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7" y="221008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0000"/>
                </a:solidFill>
                <a:latin typeface="Bookman Old Style" pitchFamily="18" charset="0"/>
              </a:rPr>
              <a:t>Его появление связано с изобретением квантового генератора – лазера, источника очень тонкого (толщина порядка микрона) луча высокой энергии.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458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95568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Увеличение их емкости по сравнению с CD связано с использованием лазерного луча меньшего диаметра, а также двухслойной </a:t>
            </a:r>
          </a:p>
          <a:p>
            <a:r>
              <a:rPr lang="ru-RU" sz="2400" i="1" dirty="0" smtClean="0">
                <a:latin typeface="Bookman Old Style" pitchFamily="18" charset="0"/>
              </a:rPr>
              <a:t>и двусторонней записи.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93175"/>
            <a:ext cx="2450516" cy="20039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</a:rPr>
              <a:t>Первоначально вошли в употребление оптические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компакт-диски – CD</a:t>
            </a: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</a:rPr>
              <a:t>, информационная ёмкость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</a:rPr>
              <a:t>которых составляет </a:t>
            </a:r>
          </a:p>
          <a:p>
            <a:pPr lvl="0"/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190 Мб до 700 Мб</a:t>
            </a: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63284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Во второй половине 1990-х годов появились цифровые универсальные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видеодиски DVD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Digital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Versatile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Disk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</a:t>
            </a:r>
            <a:r>
              <a:rPr lang="ru-RU" sz="2400" dirty="0" smtClean="0">
                <a:latin typeface="Bookman Old Style" pitchFamily="18" charset="0"/>
              </a:rPr>
              <a:t> с большой емкостью, измеряемой в гигабайтах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(до 17 Гб). </a:t>
            </a:r>
          </a:p>
        </p:txBody>
      </p:sp>
      <p:pic>
        <p:nvPicPr>
          <p:cNvPr id="34820" name="Picture 4" descr="http://i01.i.aliimg.com/img/pb/281/726/001/1158828161672.jpg"/>
          <p:cNvPicPr>
            <a:picLocks noChangeAspect="1" noChangeArrowheads="1"/>
          </p:cNvPicPr>
          <p:nvPr/>
        </p:nvPicPr>
        <p:blipFill>
          <a:blip r:embed="rId3" cstate="print"/>
          <a:srcRect l="2100" r="5501"/>
          <a:stretch>
            <a:fillRect/>
          </a:stretch>
        </p:blipFill>
        <p:spPr bwMode="auto">
          <a:xfrm>
            <a:off x="4788024" y="620688"/>
            <a:ext cx="3799345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im0-tub-ru.yandex.net/i?id=69497ba185b86f43a417f2b85654c72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18220">
            <a:off x="6259014" y="3182132"/>
            <a:ext cx="204705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992888" cy="2592288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3529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В настоящее время оптические диски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(CD и DVD) являются наиболее надежными материальными носителями информации, записанной цифровым способом. </a:t>
            </a:r>
          </a:p>
          <a:p>
            <a:pPr algn="ctr"/>
            <a:endParaRPr lang="ru-RU" sz="1100" b="1" i="1" dirty="0" smtClean="0">
              <a:latin typeface="Bookman Old Style" pitchFamily="18" charset="0"/>
            </a:endParaRPr>
          </a:p>
          <a:p>
            <a:r>
              <a:rPr lang="ru-RU" sz="2400" i="1" dirty="0" smtClean="0">
                <a:latin typeface="Bookman Old Style" pitchFamily="18" charset="0"/>
              </a:rPr>
              <a:t>Эти типы носителей бывают как однократно записываемыми – пригодными только для чтения, так и перезаписываемыми – пригодными </a:t>
            </a:r>
          </a:p>
          <a:p>
            <a:r>
              <a:rPr lang="ru-RU" sz="2400" i="1" dirty="0" smtClean="0">
                <a:latin typeface="Bookman Old Style" pitchFamily="18" charset="0"/>
              </a:rPr>
              <a:t>для чтения и записи. </a:t>
            </a:r>
          </a:p>
        </p:txBody>
      </p:sp>
      <p:pic>
        <p:nvPicPr>
          <p:cNvPr id="32776" name="Picture 8" descr="https://im0-tub-ru.yandex.net/i?id=20c80f67e05fa443eac7f10afb13515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184">
            <a:off x="4317215" y="4672343"/>
            <a:ext cx="2250000" cy="1800000"/>
          </a:xfrm>
          <a:prstGeom prst="rect">
            <a:avLst/>
          </a:prstGeom>
          <a:noFill/>
        </p:spPr>
      </p:pic>
      <p:pic>
        <p:nvPicPr>
          <p:cNvPr id="32778" name="Picture 10" descr="https://im0-tub-ru.yandex.net/i?id=7ae5dd0f5e12dc9c42a1c794bd11457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7939">
            <a:off x="2458298" y="3773029"/>
            <a:ext cx="1923749" cy="1800000"/>
          </a:xfrm>
          <a:prstGeom prst="rect">
            <a:avLst/>
          </a:prstGeom>
          <a:noFill/>
        </p:spPr>
      </p:pic>
      <p:pic>
        <p:nvPicPr>
          <p:cNvPr id="32780" name="Picture 12" descr="https://im0-tub-ru.yandex.net/i?id=3d49671de7cc073f3639394b5864de7b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5518">
            <a:off x="447263" y="4345615"/>
            <a:ext cx="1805642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r>
              <a:rPr lang="ru-RU" sz="3200" b="1" i="1" dirty="0" smtClean="0">
                <a:latin typeface="Bookman Old Style" pitchFamily="18" charset="0"/>
              </a:rPr>
              <a:t>Флэш-память</a:t>
            </a:r>
            <a:endParaRPr lang="ru-RU" sz="3200" b="1" i="1" dirty="0">
              <a:latin typeface="Bookman Old Style" pitchFamily="18" charset="0"/>
            </a:endParaRPr>
          </a:p>
        </p:txBody>
      </p:sp>
      <p:pic>
        <p:nvPicPr>
          <p:cNvPr id="13314" name="Picture 2" descr="C:\Users\school\AppData\Local\Microsoft\Windows\Temporary Internet Files\Content.IE5\LPA12KVZ\MC9004348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05"/>
          <a:stretch>
            <a:fillRect/>
          </a:stretch>
        </p:blipFill>
        <p:spPr bwMode="auto">
          <a:xfrm rot="454157">
            <a:off x="7721563" y="5050417"/>
            <a:ext cx="1262946" cy="8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542271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В последнее время, начиная с 2001 года, появилось множество мобильных цифровых устройств: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</a:rPr>
              <a:t>цифровые фото- и видеокамеры, МР3-плееры, мобильные телефоны, электронные книги, GPS и др.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endParaRPr lang="ru-RU" sz="2800" dirty="0"/>
          </a:p>
        </p:txBody>
      </p:sp>
      <p:pic>
        <p:nvPicPr>
          <p:cNvPr id="5134" name="Picture 14" descr="https://static.svyaznoy.ru/upload/iblock/464/1404143129000_106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365920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54281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elekit.ru/foto-thumb-big/BIG_02085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600" y="476672"/>
            <a:ext cx="27528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6768752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Bookman Old Style" pitchFamily="18" charset="0"/>
              </a:rPr>
              <a:t>Все мобильные устройства довольно миниатюрные, и, к носителям информации для них предъявляются особые требования: </a:t>
            </a:r>
          </a:p>
          <a:p>
            <a:pPr marL="354013" indent="0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компактные; </a:t>
            </a:r>
          </a:p>
          <a:p>
            <a:pPr marL="625475" indent="-271463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обладают низким энергопотреблением при работе;</a:t>
            </a:r>
          </a:p>
          <a:p>
            <a:pPr marL="354013" indent="0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энергонезависимыми при хранении;</a:t>
            </a:r>
          </a:p>
          <a:p>
            <a:pPr marL="354013" indent="0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большая ёмкость;</a:t>
            </a:r>
          </a:p>
          <a:p>
            <a:pPr marL="354013" indent="0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высокие скорости записи и чтения;</a:t>
            </a:r>
          </a:p>
          <a:p>
            <a:pPr marL="354013" indent="0">
              <a:buFont typeface="Wingdings" pitchFamily="2" charset="2"/>
              <a:buChar char="Ø"/>
            </a:pPr>
            <a:r>
              <a:rPr lang="ru-RU" sz="2400" i="1" dirty="0" smtClean="0">
                <a:latin typeface="Bookman Old Style" pitchFamily="18" charset="0"/>
              </a:rPr>
              <a:t>долгий срок службы. </a:t>
            </a:r>
          </a:p>
          <a:p>
            <a:pPr marL="354013" indent="0">
              <a:buFont typeface="Wingdings" pitchFamily="2" charset="2"/>
              <a:buChar char="Ø"/>
            </a:pPr>
            <a:endParaRPr lang="ru-RU" sz="800" dirty="0" smtClean="0">
              <a:latin typeface="Bookman Old Style" pitchFamily="18" charset="0"/>
            </a:endParaRPr>
          </a:p>
          <a:p>
            <a:pPr marL="354013" indent="0">
              <a:buFont typeface="Wingdings" pitchFamily="2" charset="2"/>
              <a:buChar char="Ø"/>
            </a:pPr>
            <a:endParaRPr lang="ru-RU" sz="800" dirty="0" smtClean="0"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Bookman Old Style" pitchFamily="18" charset="0"/>
              </a:rPr>
              <a:t>Информационный объём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err="1" smtClean="0">
                <a:latin typeface="Bookman Old Style" pitchFamily="18" charset="0"/>
              </a:rPr>
              <a:t>флеш-карты</a:t>
            </a:r>
            <a:r>
              <a:rPr lang="ru-RU" sz="2400" b="1" i="1" dirty="0" smtClean="0">
                <a:latin typeface="Bookman Old Style" pitchFamily="18" charset="0"/>
              </a:rPr>
              <a:t> может составлять несколько десятков гигабайтов</a:t>
            </a:r>
            <a:r>
              <a:rPr lang="ru-RU" sz="2400" dirty="0" smtClean="0">
                <a:latin typeface="Bookman Old Style" pitchFamily="18" charset="0"/>
              </a:rPr>
              <a:t>.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138" name="Picture 18" descr="https://media.pilot.pl.ua/catalog/product/cache/1/thumbnail/550x/17f82f742ffe127f42dca9de82fb58b1/f/l/43ecac937a38fee14cae6397577d50c1/www.pilot.pl.ua-flesh-karta-transcend-128gb-sdxc-class-10-uhs-i-ultimate-ts128gsdxc10u1-p0050580-10.jpg"/>
          <p:cNvPicPr>
            <a:picLocks noChangeAspect="1" noChangeArrowheads="1"/>
          </p:cNvPicPr>
          <p:nvPr/>
        </p:nvPicPr>
        <p:blipFill>
          <a:blip r:embed="rId3" cstate="print"/>
          <a:srcRect l="13912" t="2386" r="13051" b="2617"/>
          <a:stretch>
            <a:fillRect/>
          </a:stretch>
        </p:blipFill>
        <p:spPr bwMode="auto">
          <a:xfrm rot="20277595">
            <a:off x="7206959" y="2739571"/>
            <a:ext cx="1246710" cy="162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54281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26642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В последние годы активно ведутся работы по созданию еще более компактных носителей информации с использованием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нанотехнологий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, работающие на уровне атомов и молекул вещества. </a:t>
            </a:r>
          </a:p>
          <a:p>
            <a:pPr marL="0" indent="0">
              <a:buNone/>
              <a:defRPr/>
            </a:pPr>
            <a:endParaRPr lang="ru-RU" sz="1100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Один диск, изготовленный по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нанотехнологии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, сможет заменить тысячи лазерных дисков.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99802"/>
            <a:ext cx="8496944" cy="940966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Sakkal Majalla" pitchFamily="2" charset="-78"/>
              </a:rPr>
              <a:t>Перспективные виды носителей.</a:t>
            </a:r>
          </a:p>
        </p:txBody>
      </p:sp>
      <p:pic>
        <p:nvPicPr>
          <p:cNvPr id="33798" name="Picture 6" descr="http://sc02.alicdn.com/kf/HTB1fM8lKVXXXXafXFXXq6xXFXXXD/High-quality-Transparent-Plastic-Business-Cards.jpg_22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5670">
            <a:off x="3473521" y="3932974"/>
            <a:ext cx="3649389" cy="260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6" name="Picture 14" descr="http://itd3.mycdn.me/image?id=853449379520&amp;t=20&amp;plc=WEB&amp;tkn=*xMvOjbECA6-hwuao9RDEO8ccIL0"/>
          <p:cNvPicPr>
            <a:picLocks noChangeAspect="1" noChangeArrowheads="1"/>
          </p:cNvPicPr>
          <p:nvPr/>
        </p:nvPicPr>
        <p:blipFill>
          <a:blip r:embed="rId3" cstate="print"/>
          <a:srcRect l="1078" t="2908" r="783"/>
          <a:stretch>
            <a:fillRect/>
          </a:stretch>
        </p:blipFill>
        <p:spPr bwMode="auto">
          <a:xfrm rot="587331">
            <a:off x="474925" y="3967532"/>
            <a:ext cx="2747307" cy="201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335699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 smtClean="0">
                <a:latin typeface="Bookman Old Style" pitchFamily="18" charset="0"/>
              </a:rPr>
              <a:t>По предположениям экспертов, приблизительно через 20 лет плотность хранения информации возрастет до такой степени, что на носителе объемом примерно с кубический сантиметр можно будет записать каждую секунду человеческой жизни.</a:t>
            </a:r>
            <a:endParaRPr lang="ru-RU" sz="2400" i="1" dirty="0" smtClean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3804" name="Picture 12" descr="http://www.nanonewsnet.ru/files/users/u41376/842102732014_electronic-contact-lense.jpg"/>
          <p:cNvPicPr>
            <a:picLocks noChangeAspect="1" noChangeArrowheads="1"/>
          </p:cNvPicPr>
          <p:nvPr/>
        </p:nvPicPr>
        <p:blipFill>
          <a:blip r:embed="rId2" cstate="print"/>
          <a:srcRect t="24480" r="30881" b="641"/>
          <a:stretch>
            <a:fillRect/>
          </a:stretch>
        </p:blipFill>
        <p:spPr bwMode="auto">
          <a:xfrm>
            <a:off x="539552" y="476672"/>
            <a:ext cx="3384376" cy="274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8" name="Picture 16" descr="http://www.fujitsu.com/global/Images/20050713-01_tcm100-837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4276">
            <a:off x="5041601" y="573561"/>
            <a:ext cx="3476794" cy="251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3284984"/>
            <a:ext cx="4608512" cy="79208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/>
              <a:t> </a:t>
            </a:r>
            <a:r>
              <a:rPr lang="ru-RU" i="1" dirty="0" smtClean="0">
                <a:latin typeface="Bookman Old Style" pitchFamily="18" charset="0"/>
              </a:rPr>
              <a:t>в пространстве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latin typeface="Bookman Old Style" pitchFamily="18" charset="0"/>
              </a:rPr>
              <a:t>(от человека  к человеку)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699792" y="4653136"/>
            <a:ext cx="4968552" cy="1296144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и времени</a:t>
            </a:r>
          </a:p>
          <a:p>
            <a:r>
              <a:rPr lang="ru-RU" i="1" dirty="0" smtClean="0">
                <a:latin typeface="Bookman Old Style" pitchFamily="18" charset="0"/>
              </a:rPr>
              <a:t>(из поколения в поколение)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Человек хранит информацию в собственной памяти, а также в виде записей на различных внешних (по отношению к человеку) носителях: на камне, папирусе, бумаге, магнитных и оптических носителях и пр. </a:t>
            </a:r>
          </a:p>
          <a:p>
            <a:endParaRPr lang="ru-RU" sz="800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Благодаря таким записям,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информация передаётся: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8444" name="Picture 12" descr="http://4.bp.blogspot.com/-RC8ZIKnEfYw/VciE33TMzUI/AAAAAAAABhE/OykHrlS-akc/s320/Depositphotos_27672131_m-2015_Color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8190">
            <a:off x="5272013" y="2502125"/>
            <a:ext cx="3119999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16" descr="http://intellportal.ru/wp-content/uploads/2015/01/pokolenie-300x199.png"/>
          <p:cNvPicPr>
            <a:picLocks noChangeAspect="1" noChangeArrowheads="1"/>
          </p:cNvPicPr>
          <p:nvPr/>
        </p:nvPicPr>
        <p:blipFill>
          <a:blip r:embed="rId3" cstate="print"/>
          <a:srcRect l="17640" r="9281"/>
          <a:stretch>
            <a:fillRect/>
          </a:stretch>
        </p:blipFill>
        <p:spPr bwMode="auto">
          <a:xfrm>
            <a:off x="323527" y="4437112"/>
            <a:ext cx="2246893" cy="203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7650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информации по техническим каналам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1714500"/>
            <a:ext cx="5216525" cy="500063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 §8 в учебнике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И. Г. Семакина, Е. К. </a:t>
            </a:r>
            <a:r>
              <a:rPr lang="ru-RU" dirty="0" err="1" smtClean="0"/>
              <a:t>Хеннера</a:t>
            </a:r>
            <a:endParaRPr lang="ru-RU" dirty="0" smtClean="0"/>
          </a:p>
        </p:txBody>
      </p:sp>
      <p:pic>
        <p:nvPicPr>
          <p:cNvPr id="2052" name="Picture 4" descr="C:\Users\user\AppData\Local\Microsoft\Windows\Temporary Internet Files\Content.IE5\LUH91FH3\MM90031575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26241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AppData\Local\Microsoft\Windows\Temporary Internet Files\Content.IE5\LUH91FH3\MM90032375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57438"/>
            <a:ext cx="50514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user\AppData\Local\Microsoft\Windows\Temporary Internet Files\Content.IE5\1RLN4PPQ\MC90025023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645">
            <a:off x="-127000" y="668338"/>
            <a:ext cx="35226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816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C:\Users\user\AppData\Local\Microsoft\Windows\Temporary Internet Files\Content.IE5\QB304LC4\MC900034286[1].wmf"/>
          <p:cNvPicPr>
            <a:picLocks noChangeAspect="1" noChangeArrowheads="1"/>
          </p:cNvPicPr>
          <p:nvPr/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60875"/>
            <a:ext cx="20002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C:\Users\user\AppData\Local\Microsoft\Windows\Temporary Internet Files\Content.IE5\LUH91FH3\MP9004428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071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38" y="365125"/>
            <a:ext cx="6157912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системы передачи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916832"/>
            <a:ext cx="8229600" cy="420933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000" dirty="0" smtClean="0"/>
              <a:t>Из истории:</a:t>
            </a:r>
          </a:p>
          <a:p>
            <a:r>
              <a:rPr lang="ru-RU" altLang="ru-RU" sz="2000" dirty="0" smtClean="0"/>
              <a:t>первой технической системой передачи стал телеграф (1837 г.);</a:t>
            </a:r>
          </a:p>
          <a:p>
            <a:r>
              <a:rPr lang="ru-RU" altLang="ru-RU" sz="2000" dirty="0" smtClean="0"/>
              <a:t>затем был изобретен телефон (1876 г. американец Александр Белл);</a:t>
            </a:r>
          </a:p>
          <a:p>
            <a:r>
              <a:rPr lang="ru-RU" altLang="ru-RU" sz="2000" dirty="0" smtClean="0"/>
              <a:t>изобретение радио (1895 г. Русский инженер Александр Степанович Попов.1896 г. итальянский инженер Г. Маркони)</a:t>
            </a:r>
          </a:p>
          <a:p>
            <a:r>
              <a:rPr lang="ru-RU" altLang="ru-RU" sz="2000" dirty="0" smtClean="0"/>
              <a:t>в 20 веке появились телевидение и Интернет</a:t>
            </a:r>
          </a:p>
          <a:p>
            <a:endParaRPr lang="ru-RU" altLang="ru-RU" dirty="0" smtClean="0"/>
          </a:p>
        </p:txBody>
      </p:sp>
      <p:pic>
        <p:nvPicPr>
          <p:cNvPr id="3078" name="Picture 4" descr="C:\Users\user\AppData\Local\Microsoft\Windows\Temporary Internet Files\Content.IE5\3A9EOEG2\MC90023412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716338"/>
            <a:ext cx="1651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user\AppData\Local\Microsoft\Windows\Temporary Internet Files\Content.IE5\QB304LC4\MC90044133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493553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C:\Users\user\AppData\Local\Microsoft\Windows\Temporary Internet Files\Content.IE5\LUH91FH3\MC900238196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405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2640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передачи информации К. Шеннона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419475" y="1714500"/>
            <a:ext cx="5510213" cy="44116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mtClean="0"/>
              <a:t>Все перечисленные способы передачи информационной связи основаны на передаче на расстояние физического (электрического или электромагнитного) сигнала и подчиняются некоторым общим законам.</a:t>
            </a:r>
          </a:p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mtClean="0"/>
              <a:t>Исследованием этих законов занимается </a:t>
            </a:r>
            <a:r>
              <a:rPr lang="ru-RU" altLang="ru-RU" b="1" smtClean="0"/>
              <a:t>теория связи</a:t>
            </a:r>
            <a:r>
              <a:rPr lang="ru-RU" altLang="ru-RU" smtClean="0"/>
              <a:t>, возникшая в 1920-х годах.</a:t>
            </a:r>
          </a:p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mtClean="0"/>
              <a:t>Математический аппарат теории связи – математическую </a:t>
            </a:r>
            <a:r>
              <a:rPr lang="ru-RU" altLang="ru-RU" b="1" smtClean="0"/>
              <a:t>теорию связи</a:t>
            </a:r>
            <a:r>
              <a:rPr lang="ru-RU" altLang="ru-RU" smtClean="0"/>
              <a:t>, разработал ученый </a:t>
            </a:r>
            <a:r>
              <a:rPr lang="ru-RU" altLang="ru-RU" b="1" smtClean="0"/>
              <a:t>Клод Шеннон</a:t>
            </a:r>
            <a:r>
              <a:rPr lang="ru-RU" altLang="ru-RU" smtClean="0"/>
              <a:t>.</a:t>
            </a:r>
          </a:p>
        </p:txBody>
      </p:sp>
      <p:pic>
        <p:nvPicPr>
          <p:cNvPr id="4100" name="Picture 5" descr="http://im6-tub-ru.yandex.net/i?id=263006031-3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2413"/>
            <a:ext cx="33147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948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передачи информации по техническим каналам связи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838" y="1916113"/>
            <a:ext cx="1296987" cy="6492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4300" y="3429000"/>
            <a:ext cx="10795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275" y="4868863"/>
            <a:ext cx="1296988" cy="647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ШУМА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3429000"/>
            <a:ext cx="26638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КОДИРУЮЩЕЕ УСТРОЙСТВО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525" y="5300663"/>
            <a:ext cx="2735263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ПРИЕМНИК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5963" y="3429000"/>
            <a:ext cx="26638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ДЕКОДИРУЮЩЕЕ УСТРОЙСТВО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1628775"/>
            <a:ext cx="25908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ИНФОРМАЦИИ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0" y="2060575"/>
            <a:ext cx="468313" cy="1800225"/>
          </a:xfrm>
          <a:prstGeom prst="curvedRightArrow">
            <a:avLst>
              <a:gd name="adj1" fmla="val 48729"/>
              <a:gd name="adj2" fmla="val 9119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459788" y="3716338"/>
            <a:ext cx="504825" cy="1944687"/>
          </a:xfrm>
          <a:prstGeom prst="curvedLeftArrow">
            <a:avLst>
              <a:gd name="adj1" fmla="val 33694"/>
              <a:gd name="adj2" fmla="val 91111"/>
              <a:gd name="adj3" fmla="val 304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6100" y="2565400"/>
            <a:ext cx="215900" cy="7921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03575" y="3716338"/>
            <a:ext cx="720725" cy="2174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03800" y="3644900"/>
            <a:ext cx="792163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4427538" y="4076700"/>
            <a:ext cx="215900" cy="79216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5945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работы модели передачи информации по техническим каналам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428875"/>
            <a:ext cx="28082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КОДИРУЮЩЕЕ УСТРОЙСТВО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468313" y="3213100"/>
            <a:ext cx="2103437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МИКРОФОН</a:t>
            </a:r>
          </a:p>
        </p:txBody>
      </p:sp>
      <p:pic>
        <p:nvPicPr>
          <p:cNvPr id="6149" name="Picture 9" descr="C:\Users\user\AppData\Local\Microsoft\Windows\Temporary Internet Files\Content.IE5\3A9EOEG2\MC9003248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18161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user\AppData\Local\Microsoft\Windows\Temporary Internet Files\Content.IE5\QB304LC4\MP9003828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357813"/>
            <a:ext cx="3571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user\AppData\Local\Microsoft\Windows\Temporary Internet Files\Content.IE5\3A9EOEG2\MP9003860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643188"/>
            <a:ext cx="3500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57625" y="1857375"/>
            <a:ext cx="1785938" cy="7921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СВЯЗИ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43688" y="2286000"/>
            <a:ext cx="22860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ДЕКОДИРУЮЩЕЕ УСТРОЙСТВО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86563" y="3000375"/>
            <a:ext cx="2157412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ПРИЕМНИК</a:t>
            </a:r>
          </a:p>
        </p:txBody>
      </p:sp>
      <p:pic>
        <p:nvPicPr>
          <p:cNvPr id="6155" name="Picture 9" descr="C:\Users\user\AppData\Local\Microsoft\Windows\Temporary Internet Files\Content.IE5\3A9EOEG2\MC9003248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816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C:\Users\user\AppData\Local\Microsoft\Windows\Temporary Internet Files\Content.IE5\3A9EOEG2\MC90044043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29125"/>
            <a:ext cx="1892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880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Кодирование информации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828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mtClean="0"/>
              <a:t>это любое преобразование информации, идущей от источника, в форму, пригодную для её передачи по каналу связи.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3429000"/>
            <a:ext cx="85010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Arial" charset="0"/>
                <a:cs typeface="Arial" charset="0"/>
              </a:rPr>
              <a:t>Формы закодированного сигнала, </a:t>
            </a:r>
            <a:r>
              <a:rPr lang="ru-RU" sz="2800" b="1" dirty="0" err="1">
                <a:latin typeface="Arial" charset="0"/>
                <a:cs typeface="Arial" charset="0"/>
              </a:rPr>
              <a:t>передавае-мого</a:t>
            </a:r>
            <a:r>
              <a:rPr lang="ru-RU" sz="2800" b="1" dirty="0">
                <a:latin typeface="Arial" charset="0"/>
                <a:cs typeface="Arial" charset="0"/>
              </a:rPr>
              <a:t> по техническим каналам связи</a:t>
            </a:r>
            <a:r>
              <a:rPr lang="ru-RU" sz="28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  <a:p>
            <a:pPr marL="449263" eaLnBrk="1" hangingPunct="1">
              <a:buFont typeface="Wingdings" pitchFamily="2" charset="2"/>
              <a:buChar char="ü"/>
              <a:defRPr/>
            </a:pPr>
            <a:r>
              <a:rPr lang="ru-RU" sz="2800" dirty="0">
                <a:latin typeface="Arial" charset="0"/>
                <a:cs typeface="Arial" charset="0"/>
              </a:rPr>
              <a:t>	электрический ток</a:t>
            </a:r>
          </a:p>
          <a:p>
            <a:pPr marL="449263" eaLnBrk="1" hangingPunct="1">
              <a:buFont typeface="Wingdings" pitchFamily="2" charset="2"/>
              <a:buChar char="ü"/>
              <a:defRPr/>
            </a:pPr>
            <a:r>
              <a:rPr lang="ru-RU" sz="2800" dirty="0">
                <a:latin typeface="Arial" charset="0"/>
                <a:cs typeface="Arial" charset="0"/>
              </a:rPr>
              <a:t>	радиосигнал</a:t>
            </a:r>
          </a:p>
          <a:p>
            <a:pPr eaLnBrk="1" hangingPunct="1">
              <a:defRPr/>
            </a:pP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1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компьютерные системы передачи информации – это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сети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472488" cy="4210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indent="354013" algn="ctr">
              <a:buFont typeface="Arial" panose="020B0604020202020204" pitchFamily="34" charset="0"/>
              <a:buNone/>
            </a:pPr>
            <a:r>
              <a:rPr lang="ru-RU" altLang="ru-RU" b="1" smtClean="0"/>
              <a:t>В компьютерных сетях</a:t>
            </a:r>
          </a:p>
          <a:p>
            <a:pPr marL="1588" indent="354013">
              <a:buFont typeface="Arial" panose="020B0604020202020204" pitchFamily="34" charset="0"/>
              <a:buNone/>
            </a:pPr>
            <a:r>
              <a:rPr lang="ru-RU" altLang="ru-RU" smtClean="0"/>
              <a:t>кодирование – это  процесс преобразования двоичного компьютерного кода в физический сигнал того типа, который передается по каналу связи,</a:t>
            </a:r>
          </a:p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mtClean="0"/>
              <a:t>декодирование – это обратный процесс, преобразования передаваемого сигнала в компьютерный код.</a:t>
            </a:r>
          </a:p>
        </p:txBody>
      </p:sp>
    </p:spTree>
    <p:extLst>
      <p:ext uri="{BB962C8B-B14F-4D97-AF65-F5344CB8AC3E}">
        <p14:creationId xmlns:p14="http://schemas.microsoft.com/office/powerpoint/2010/main" val="26542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143000"/>
          </a:xfrm>
        </p:spPr>
        <p:txBody>
          <a:bodyPr rtlCol="0">
            <a:normAutofit fontScale="90000"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решаемые разработчиками технических систем передачи информации: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 bwMode="auto">
          <a:xfrm>
            <a:off x="428625" y="2214563"/>
            <a:ext cx="8229600" cy="4311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5250" indent="260350"/>
            <a:r>
              <a:rPr lang="ru-RU" altLang="ru-RU" smtClean="0"/>
              <a:t>как обеспечить наибольшую скорость передачи информации;</a:t>
            </a:r>
          </a:p>
          <a:p>
            <a:pPr marL="95250" indent="260350"/>
            <a:r>
              <a:rPr lang="ru-RU" altLang="ru-RU" smtClean="0"/>
              <a:t>как уменьшить потери информации при передаче.</a:t>
            </a:r>
          </a:p>
          <a:p>
            <a:pPr marL="95250" indent="260350">
              <a:buFont typeface="Arial" panose="020B0604020202020204" pitchFamily="34" charset="0"/>
              <a:buNone/>
            </a:pPr>
            <a:r>
              <a:rPr lang="ru-RU" altLang="ru-RU" smtClean="0"/>
              <a:t>К. Шеннон был первым, взявшимся за решение этих задач и создавшим науку – теорию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228524390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способность канала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12700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 это максимальная скорость передачи информации.</a:t>
            </a:r>
          </a:p>
          <a:p>
            <a:pPr marL="1588" indent="354013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Эта скорость измеряется в битах в секунду (а также в килобитах в секунду,  мегабитах в секунду)</a:t>
            </a:r>
          </a:p>
        </p:txBody>
      </p:sp>
      <p:pic>
        <p:nvPicPr>
          <p:cNvPr id="10244" name="Picture 4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43576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4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способность канала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anchor="ctr">
            <a:normAutofit fontScale="975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зависит от его технической реализации.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компьютерных сетях используются следующие средства связи: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телефонные линии (10÷100 Кбит/с);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электрическая кабельная связь;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оптоволоконная кабельная связь (10÷100 Мбит/с);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радиосвязь (10÷100 Мбит/с).</a:t>
            </a:r>
          </a:p>
        </p:txBody>
      </p:sp>
    </p:spTree>
    <p:extLst>
      <p:ext uri="{BB962C8B-B14F-4D97-AF65-F5344CB8AC3E}">
        <p14:creationId xmlns:p14="http://schemas.microsoft.com/office/powerpoint/2010/main" val="372017623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pioner48.ru/image/data/shema_proezda.jpg"/>
          <p:cNvPicPr>
            <a:picLocks noChangeAspect="1" noChangeArrowheads="1"/>
          </p:cNvPicPr>
          <p:nvPr/>
        </p:nvPicPr>
        <p:blipFill>
          <a:blip r:embed="rId2" cstate="print"/>
          <a:srcRect l="3030" r="3030" b="3030"/>
          <a:stretch>
            <a:fillRect/>
          </a:stretch>
        </p:blipFill>
        <p:spPr bwMode="auto">
          <a:xfrm>
            <a:off x="5148064" y="2204864"/>
            <a:ext cx="2232248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Информация хранится в разном виде: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6912768" cy="4824536"/>
          </a:xfrm>
        </p:spPr>
        <p:txBody>
          <a:bodyPr/>
          <a:lstStyle/>
          <a:p>
            <a:pPr marL="182563" indent="-182563">
              <a:buFont typeface="Wingdings" pitchFamily="2" charset="2"/>
              <a:buChar char="Ø"/>
            </a:pPr>
            <a:r>
              <a:rPr lang="ru-RU" b="1" i="1" dirty="0"/>
              <a:t> </a:t>
            </a:r>
            <a:r>
              <a:rPr lang="ru-RU" b="1" i="1" dirty="0" smtClean="0">
                <a:latin typeface="Bookman Old Style" pitchFamily="18" charset="0"/>
              </a:rPr>
              <a:t>текст; 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рисунок;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схема;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фотография;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звукозапись;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b="1" i="1" dirty="0" smtClean="0">
                <a:latin typeface="Bookman Old Style" pitchFamily="18" charset="0"/>
              </a:rPr>
              <a:t>видеозапись и т.д.</a:t>
            </a:r>
          </a:p>
          <a:p>
            <a:endParaRPr lang="ru-RU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В  каждом случае применяются свои носители.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5366" name="Picture 6" descr="http://widefon.com/_ld/35/7188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4296">
            <a:off x="6651092" y="1085843"/>
            <a:ext cx="2174633" cy="1359145"/>
          </a:xfrm>
          <a:prstGeom prst="rect">
            <a:avLst/>
          </a:prstGeom>
          <a:noFill/>
        </p:spPr>
      </p:pic>
      <p:pic>
        <p:nvPicPr>
          <p:cNvPr id="15368" name="Picture 8" descr="http://storage1.moguza.ru/_foto/41/b1/d33be71c094130c9fae110d8731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4123">
            <a:off x="3213686" y="1482461"/>
            <a:ext cx="2192935" cy="1684146"/>
          </a:xfrm>
          <a:prstGeom prst="rect">
            <a:avLst/>
          </a:prstGeom>
          <a:noFill/>
        </p:spPr>
      </p:pic>
      <p:pic>
        <p:nvPicPr>
          <p:cNvPr id="15372" name="Picture 12" descr="http://fotosalon-va.com/verstka/images/ocifrovka1.jpg"/>
          <p:cNvPicPr>
            <a:picLocks noChangeAspect="1" noChangeArrowheads="1"/>
          </p:cNvPicPr>
          <p:nvPr/>
        </p:nvPicPr>
        <p:blipFill>
          <a:blip r:embed="rId5" cstate="print"/>
          <a:srcRect l="40399" t="10702" r="3917" b="10815"/>
          <a:stretch>
            <a:fillRect/>
          </a:stretch>
        </p:blipFill>
        <p:spPr bwMode="auto">
          <a:xfrm rot="796146">
            <a:off x="6113093" y="4381363"/>
            <a:ext cx="2791555" cy="120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0739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передачи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75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зависит не только от пропускной способности канала связи, но и от разрядности кодировки информации.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Длину кода сообщения надо делать минимально возможной.</a:t>
            </a:r>
          </a:p>
        </p:txBody>
      </p:sp>
    </p:spTree>
    <p:extLst>
      <p:ext uri="{BB962C8B-B14F-4D97-AF65-F5344CB8AC3E}">
        <p14:creationId xmlns:p14="http://schemas.microsoft.com/office/powerpoint/2010/main" val="267331101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 anchor="ctr">
            <a:normAutofit fontScale="900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Термином «шум» называют разного помехи, искажающие передаваемый сигнал и приводящие к потере информации.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причины возникновения помех: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плохое качество линий связи;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незащищенность друг от друга различных потоков информации, передаваемой по одним и тем же каналам.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Наличие шума приводит к потере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9506021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шума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75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Шеннон разработал специальную теорию кодирования, дающую методы борьбы с шумом.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Одна из важнейших идей этой теории состоит в том, что передаваемый по линии связи код должен быть избыточным.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Избыточность кода – это многократное повторение передаваемых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7232700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шума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75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Избыточность кода не может быть слишком большой. Это приведет к задержкам и удорожанию связи.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Теория кодирования как раз и позволяет получить такой код, который будет оптимальным: избыточность передаваемой информации будет минимально возможной, а достоверность принятой информации – максимальной.</a:t>
            </a:r>
          </a:p>
        </p:txBody>
      </p:sp>
    </p:spTree>
    <p:extLst>
      <p:ext uri="{BB962C8B-B14F-4D97-AF65-F5344CB8AC3E}">
        <p14:creationId xmlns:p14="http://schemas.microsoft.com/office/powerpoint/2010/main" val="122094575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шума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7500"/>
          </a:bodyPr>
          <a:lstStyle/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Большой вклад в научную теорию связи внес советский ученый Владимир Александрович Котельников (1940-1950 г. </a:t>
            </a:r>
            <a:r>
              <a:rPr lang="en-US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XX</a:t>
            </a: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века). </a:t>
            </a:r>
          </a:p>
          <a:p>
            <a:pPr marL="1588" indent="354013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Портрет Котельникова</a:t>
            </a:r>
          </a:p>
        </p:txBody>
      </p:sp>
    </p:spTree>
    <p:extLst>
      <p:ext uri="{BB962C8B-B14F-4D97-AF65-F5344CB8AC3E}">
        <p14:creationId xmlns:p14="http://schemas.microsoft.com/office/powerpoint/2010/main" val="169605745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шума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52562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indent="354013" algn="just">
              <a:buFont typeface="Arial" panose="020B0604020202020204" pitchFamily="34" charset="0"/>
              <a:buNone/>
            </a:pPr>
            <a:r>
              <a:rPr lang="ru-RU" altLang="ru-RU" sz="2800" dirty="0" smtClean="0"/>
              <a:t>В современных системах цифровой связи для борьбы с потерей информации при передаче:</a:t>
            </a:r>
          </a:p>
          <a:p>
            <a:pPr marL="1588" indent="354013" algn="just"/>
            <a:r>
              <a:rPr lang="ru-RU" altLang="ru-RU" sz="2800" dirty="0" smtClean="0"/>
              <a:t> все сообщение разбивается на порции – блоки;</a:t>
            </a:r>
          </a:p>
          <a:p>
            <a:pPr marL="1588" indent="354013" algn="just"/>
            <a:r>
              <a:rPr lang="ru-RU" altLang="ru-RU" sz="2800" dirty="0" smtClean="0"/>
              <a:t>для каждого блока вычисляется контрольная сумма (сумма двоичных цифр), которая передается вместе с данным блоком;</a:t>
            </a:r>
          </a:p>
          <a:p>
            <a:pPr marL="1588" indent="354013" algn="just"/>
            <a:r>
              <a:rPr lang="ru-RU" altLang="ru-RU" sz="2800" dirty="0" smtClean="0"/>
              <a:t>в месте приема заново вычисляется контрольная сумма принятого блока, если она не совпадает с первоначальной, передача повторяется.</a:t>
            </a:r>
          </a:p>
        </p:txBody>
      </p:sp>
    </p:spTree>
    <p:extLst>
      <p:ext uri="{BB962C8B-B14F-4D97-AF65-F5344CB8AC3E}">
        <p14:creationId xmlns:p14="http://schemas.microsoft.com/office/powerpoint/2010/main" val="277446413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588" indent="354013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основных понятий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22900"/>
              </p:ext>
            </p:extLst>
          </p:nvPr>
        </p:nvGraphicFramePr>
        <p:xfrm>
          <a:off x="312737" y="1340768"/>
          <a:ext cx="8518525" cy="530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13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Передача информации в технических системах связи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Модель К. Шеннона</a:t>
                      </a:r>
                      <a:endParaRPr lang="ru-RU" sz="2400" b="1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Процедура кодирования</a:t>
                      </a:r>
                      <a:endParaRPr lang="ru-RU" sz="2400" dirty="0"/>
                    </a:p>
                  </a:txBody>
                  <a:tcPr marL="91438" marR="91438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Процесс передачи информации по каналу связи</a:t>
                      </a:r>
                      <a:endParaRPr lang="ru-RU" sz="2400" b="1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Процедура декодирования</a:t>
                      </a:r>
                      <a:endParaRPr lang="ru-RU" sz="2400" dirty="0"/>
                    </a:p>
                  </a:txBody>
                  <a:tcPr marL="91438" marR="91438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Пропускная способность канала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Воздействие шумов на канал связи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Защита информации от потерь при воздействии шума</a:t>
                      </a:r>
                      <a:endParaRPr lang="ru-RU" sz="2400" b="1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2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Кодирование с оптимально-избыточным кодом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Частичная потеря избыточной информации при передаче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Полное восстановление исходного кода</a:t>
                      </a:r>
                      <a:endParaRPr lang="ru-RU" sz="240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3957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900808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4400" b="1" dirty="0" smtClean="0">
                <a:latin typeface="Bookman Old Style" pitchFamily="18" charset="0"/>
              </a:rPr>
              <a:t>§</a:t>
            </a:r>
            <a:r>
              <a:rPr lang="ru-RU" sz="4400" b="1" dirty="0" smtClean="0">
                <a:latin typeface="Bookman Old Style" pitchFamily="18" charset="0"/>
              </a:rPr>
              <a:t>7, 8 </a:t>
            </a:r>
            <a:r>
              <a:rPr lang="ru-RU" sz="4400" b="1" dirty="0" smtClean="0">
                <a:latin typeface="Bookman Old Style" pitchFamily="18" charset="0"/>
              </a:rPr>
              <a:t>(пересказ)</a:t>
            </a:r>
          </a:p>
          <a:p>
            <a:pPr marL="514350" indent="-514350" algn="ctr">
              <a:buNone/>
            </a:pPr>
            <a:r>
              <a:rPr lang="ru-RU" sz="4400" b="1" dirty="0" smtClean="0">
                <a:latin typeface="Bookman Old Style" pitchFamily="18" charset="0"/>
              </a:rPr>
              <a:t> стр.58 №1,7,10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73016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Домашнее задание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1006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Источники информации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Bookman Old Style" pitchFamily="18" charset="0"/>
              </a:rPr>
              <a:t>Информатика и ИКТ. Базовый уровень.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Bookman Old Style" pitchFamily="18" charset="0"/>
              </a:rPr>
              <a:t>10 класс. Семакин И. Г., </a:t>
            </a:r>
            <a:r>
              <a:rPr lang="ru-RU" sz="2400" dirty="0" err="1" smtClean="0">
                <a:latin typeface="Bookman Old Style" pitchFamily="18" charset="0"/>
              </a:rPr>
              <a:t>Хеннер</a:t>
            </a:r>
            <a:r>
              <a:rPr lang="ru-RU" sz="2400" dirty="0" smtClean="0">
                <a:latin typeface="Bookman Old Style" pitchFamily="18" charset="0"/>
              </a:rPr>
              <a:t> Е. К., Москва. Бином. Лаборатория знаний. 2015.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960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8424936" cy="230425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Носитель</a:t>
            </a:r>
            <a:r>
              <a:rPr lang="ru-RU" b="1" dirty="0" smtClean="0">
                <a:latin typeface="Bookman Old Style" pitchFamily="18" charset="0"/>
              </a:rPr>
              <a:t> – это материальная среда, используемая для записи и хранения информации.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Существуют </a:t>
            </a:r>
            <a:r>
              <a:rPr lang="ru-RU" b="1" i="1" dirty="0" smtClean="0">
                <a:latin typeface="Bookman Old Style" pitchFamily="18" charset="0"/>
              </a:rPr>
              <a:t>цифровые носители и нецифровые носители: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08104" y="2492896"/>
            <a:ext cx="3312368" cy="2232248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камень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стекло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дерево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бумага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ткань и т.д. </a:t>
            </a:r>
          </a:p>
          <a:p>
            <a:endParaRPr lang="ru-RU" dirty="0"/>
          </a:p>
        </p:txBody>
      </p:sp>
      <p:pic>
        <p:nvPicPr>
          <p:cNvPr id="14340" name="Picture 4" descr="https://maxi.in.ua/images/watermarked/1/detailed/333/kingston_32_gb_datatraveler_2000_metal_security_dt200032gb.jpg"/>
          <p:cNvPicPr>
            <a:picLocks noChangeAspect="1" noChangeArrowheads="1"/>
          </p:cNvPicPr>
          <p:nvPr/>
        </p:nvPicPr>
        <p:blipFill>
          <a:blip r:embed="rId2" cstate="print"/>
          <a:srcRect t="25673" r="161" b="27260"/>
          <a:stretch>
            <a:fillRect/>
          </a:stretch>
        </p:blipFill>
        <p:spPr bwMode="auto">
          <a:xfrm rot="611572">
            <a:off x="467544" y="3138033"/>
            <a:ext cx="2596652" cy="1368152"/>
          </a:xfrm>
          <a:prstGeom prst="rect">
            <a:avLst/>
          </a:prstGeom>
          <a:noFill/>
        </p:spPr>
      </p:pic>
      <p:pic>
        <p:nvPicPr>
          <p:cNvPr id="14344" name="Picture 8" descr="https://im0-tub-ru.yandex.net/i?id=7070a8d366f98ff7cceeee52abe8a8c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6213">
            <a:off x="3219119" y="4450251"/>
            <a:ext cx="2728489" cy="1932679"/>
          </a:xfrm>
          <a:prstGeom prst="rect">
            <a:avLst/>
          </a:prstGeom>
          <a:noFill/>
        </p:spPr>
      </p:pic>
      <p:pic>
        <p:nvPicPr>
          <p:cNvPr id="1433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60737"/>
            <a:ext cx="2143125" cy="1476375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b/3/16/782/16782322_MUKOT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4741">
            <a:off x="514282" y="4598901"/>
            <a:ext cx="2676069" cy="17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774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бумажных носителей.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42493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Носителем, имеющим наиболее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массовое употребление,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до сих пор остается бумага.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Изобретенная во II веке н.э.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в Китае бумага служит людям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уже 19 столетий.</a:t>
            </a:r>
          </a:p>
          <a:p>
            <a:pPr marL="0" indent="0">
              <a:buNone/>
            </a:pPr>
            <a:endParaRPr lang="ru-RU" sz="800" i="1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Информационный объём книги </a:t>
            </a:r>
            <a:r>
              <a:rPr lang="ru-RU" sz="2400" dirty="0" smtClean="0">
                <a:latin typeface="Bookman Old Style" pitchFamily="18" charset="0"/>
              </a:rPr>
              <a:t>из 300 страниц по 2000 символов на странице составляет примерно </a:t>
            </a:r>
            <a:r>
              <a:rPr lang="ru-RU" sz="2400" b="1" i="1" dirty="0" smtClean="0">
                <a:latin typeface="Bookman Old Style" pitchFamily="18" charset="0"/>
              </a:rPr>
              <a:t>600 000 байтов, или 586 Кб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Школьная библиотека </a:t>
            </a:r>
            <a:r>
              <a:rPr lang="ru-RU" sz="2400" dirty="0" smtClean="0">
                <a:latin typeface="Bookman Old Style" pitchFamily="18" charset="0"/>
              </a:rPr>
              <a:t>из 5000 книг имеет информационный объём приблизительно </a:t>
            </a:r>
            <a:r>
              <a:rPr lang="ru-RU" sz="2400" b="1" i="1" dirty="0" smtClean="0">
                <a:latin typeface="Bookman Old Style" pitchFamily="18" charset="0"/>
              </a:rPr>
              <a:t>2861Мб=2,8 Гб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5362" name="Picture 2" descr="https://ic.pics.livejournal.com/bor_odin/31022566/389794/389794_800.jpg"/>
          <p:cNvPicPr>
            <a:picLocks noChangeAspect="1" noChangeArrowheads="1"/>
          </p:cNvPicPr>
          <p:nvPr/>
        </p:nvPicPr>
        <p:blipFill>
          <a:blip r:embed="rId2" cstate="print"/>
          <a:srcRect l="53061" b="24778"/>
          <a:stretch>
            <a:fillRect/>
          </a:stretch>
        </p:blipFill>
        <p:spPr bwMode="auto">
          <a:xfrm rot="669827">
            <a:off x="6301144" y="1537410"/>
            <a:ext cx="2240740" cy="214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366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nk.gi/media/wysiwyg/colour-fidelity.jpg"/>
          <p:cNvPicPr>
            <a:picLocks noChangeAspect="1" noChangeArrowheads="1"/>
          </p:cNvPicPr>
          <p:nvPr/>
        </p:nvPicPr>
        <p:blipFill>
          <a:blip r:embed="rId2" cstate="print"/>
          <a:srcRect l="6250" t="6964" r="6250" b="6925"/>
          <a:stretch>
            <a:fillRect/>
          </a:stretch>
        </p:blipFill>
        <p:spPr bwMode="auto">
          <a:xfrm rot="878967">
            <a:off x="6709521" y="4191754"/>
            <a:ext cx="2260259" cy="166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112568" cy="2592288"/>
          </a:xfrm>
        </p:spPr>
        <p:txBody>
          <a:bodyPr/>
          <a:lstStyle/>
          <a:p>
            <a:pPr algn="l"/>
            <a:r>
              <a:rPr lang="ru-RU" sz="2400" b="1" i="1" dirty="0" smtClean="0"/>
              <a:t>Интересно, что до середины </a:t>
            </a:r>
            <a:br>
              <a:rPr lang="ru-RU" sz="2400" b="1" i="1" dirty="0" smtClean="0"/>
            </a:br>
            <a:r>
              <a:rPr lang="ru-RU" sz="2400" b="1" i="1" dirty="0" smtClean="0"/>
              <a:t>XIX века (с этого времени для производства бумаги начали использовать древесину) бумага делалась из хлопка и текстильных отходов – тряпья. Чернилами служили натуральные красители. </a:t>
            </a:r>
            <a:endParaRPr lang="ru-RU" sz="2400" b="1" i="1" dirty="0"/>
          </a:p>
        </p:txBody>
      </p:sp>
      <p:pic>
        <p:nvPicPr>
          <p:cNvPr id="30722" name="Picture 2" descr="https://im0-tub-ru.yandex.net/i?id=2d5646199bb49c94ad12ec4656254f2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12" y="47695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422631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 переходом на древесную основу, </a:t>
            </a:r>
          </a:p>
          <a:p>
            <a:r>
              <a:rPr lang="ru-RU" sz="2400" b="1" i="1" dirty="0" smtClean="0"/>
              <a:t>с распространением машинописи и средств копирования, с началом использования синтетических красителей срок хранения печатных документов снизился до 200-300 лет.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17406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0" dirty="0" smtClean="0">
                <a:solidFill>
                  <a:srgbClr val="000000"/>
                </a:solidFill>
                <a:ea typeface="+mj-ea"/>
              </a:rPr>
              <a:t>Качество рукописных документов того времени было довольно высоким, и они могли храниться тысячи лет.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s://cs9.pikabu.ru/post_img/2017/01/09/9/1483971827122914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9926">
            <a:off x="7386579" y="3277983"/>
            <a:ext cx="1501488" cy="10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136904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На первых компьютерах бумажные носители использовались для цифрового представления вводимых данных. </a:t>
            </a: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endParaRPr lang="ru-RU" sz="2400" b="1" i="1" dirty="0" smtClean="0"/>
          </a:p>
        </p:txBody>
      </p:sp>
      <p:pic>
        <p:nvPicPr>
          <p:cNvPr id="12292" name="Picture 4" descr="http://cn15.nevsedoma.com.ua/photo/9/908/228_files/perfokarta--nositel-inform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4611"/>
            <a:ext cx="2952328" cy="165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635896" y="1490008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Это были перфокарты, ёмкостью 80 байт. Картонные карточки с отверстиями, хранящие двоичный код вводимой информации.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22108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На некоторых типах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ЭВМ для тех же целей применялась перфорированная бумажная лента (перфолента).</a:t>
            </a:r>
          </a:p>
        </p:txBody>
      </p:sp>
      <p:pic>
        <p:nvPicPr>
          <p:cNvPr id="12304" name="Picture 16" descr="https://lbsitbytes2010.files.wordpress.com/2013/03/difference-engin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308845" cy="248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4335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0163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</a:t>
            </a:r>
            <a:b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магнитных носителей информации.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9080"/>
            <a:ext cx="5976664" cy="237626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начале XX столетия </a:t>
            </a:r>
            <a:r>
              <a:rPr lang="ru-RU" sz="2400" i="1" dirty="0" smtClean="0">
                <a:latin typeface="Bookman Old Style" pitchFamily="18" charset="0"/>
              </a:rPr>
              <a:t>для этих целей использовалась также стальная катаная лента. </a:t>
            </a:r>
          </a:p>
          <a:p>
            <a:pPr marL="0" indent="0">
              <a:buNone/>
            </a:pPr>
            <a:r>
              <a:rPr lang="ru-RU" sz="2400" i="1" dirty="0" smtClean="0">
                <a:latin typeface="Bookman Old Style" pitchFamily="18" charset="0"/>
              </a:rPr>
              <a:t>Тогда же (в 1906 г.) был выдан и </a:t>
            </a:r>
            <a:r>
              <a:rPr lang="ru-RU" sz="2400" b="1" i="1" dirty="0" smtClean="0">
                <a:latin typeface="Bookman Old Style" pitchFamily="18" charset="0"/>
              </a:rPr>
              <a:t>первый патент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на магнитный диск</a:t>
            </a:r>
            <a:r>
              <a:rPr lang="ru-RU" sz="2400" i="1" dirty="0" smtClean="0">
                <a:latin typeface="Bookman Old Style" pitchFamily="18" charset="0"/>
              </a:rPr>
              <a:t>. </a:t>
            </a:r>
          </a:p>
        </p:txBody>
      </p:sp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40356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s://cargotogo.com/u/273937.jpg"/>
          <p:cNvPicPr>
            <a:picLocks noChangeAspect="1" noChangeArrowheads="1"/>
          </p:cNvPicPr>
          <p:nvPr/>
        </p:nvPicPr>
        <p:blipFill>
          <a:blip r:embed="rId3" cstate="print"/>
          <a:srcRect r="461" b="7601"/>
          <a:stretch>
            <a:fillRect/>
          </a:stretch>
        </p:blipFill>
        <p:spPr bwMode="auto">
          <a:xfrm rot="21260153">
            <a:off x="5988493" y="4380112"/>
            <a:ext cx="2883953" cy="200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147142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XIX веке была изобретена магнитная запись.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i="1" dirty="0" smtClean="0">
                <a:latin typeface="Bookman Old Style" pitchFamily="18" charset="0"/>
              </a:rPr>
              <a:t>Первоначально она использовалась только для сохранения звука. Самым первым носителем магнитной записи была стальная проволока диаметром до 1 мм.</a:t>
            </a:r>
          </a:p>
        </p:txBody>
      </p:sp>
    </p:spTree>
    <p:extLst>
      <p:ext uri="{BB962C8B-B14F-4D97-AF65-F5344CB8AC3E}">
        <p14:creationId xmlns:p14="http://schemas.microsoft.com/office/powerpoint/2010/main" val="63637292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04664"/>
            <a:ext cx="57606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Bookman Old Style" pitchFamily="18" charset="0"/>
              </a:rPr>
              <a:t>В 20-х годах XX века </a:t>
            </a:r>
            <a:r>
              <a:rPr lang="ru-RU" sz="2400" dirty="0" smtClean="0">
                <a:latin typeface="Bookman Old Style" pitchFamily="18" charset="0"/>
              </a:rPr>
              <a:t>появляется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магнитная лента</a:t>
            </a:r>
            <a:r>
              <a:rPr lang="ru-RU" sz="2400" dirty="0" smtClean="0">
                <a:latin typeface="Bookman Old Style" pitchFamily="18" charset="0"/>
              </a:rPr>
              <a:t> сначала на бумажной, а позднее – на  синтетической (лавсановой) основе, на поверхность которой наносится тонкий слой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ферромагнитного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порошка</a:t>
            </a:r>
            <a:r>
              <a:rPr lang="ru-RU" sz="2400" dirty="0" smtClean="0">
                <a:latin typeface="Bookman Old Style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56992"/>
            <a:ext cx="43924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kern="0" dirty="0" smtClean="0">
                <a:solidFill>
                  <a:srgbClr val="000000"/>
                </a:solidFill>
                <a:latin typeface="Bookman Old Style" pitchFamily="18" charset="0"/>
              </a:rPr>
              <a:t>Во второй половине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kern="0" dirty="0" smtClean="0">
                <a:solidFill>
                  <a:srgbClr val="000000"/>
                </a:solidFill>
                <a:latin typeface="Bookman Old Style" pitchFamily="18" charset="0"/>
              </a:rPr>
              <a:t>XX века</a:t>
            </a:r>
            <a:r>
              <a:rPr lang="ru-RU" sz="2400" kern="0" dirty="0" smtClean="0">
                <a:solidFill>
                  <a:srgbClr val="000000"/>
                </a:solidFill>
                <a:latin typeface="Bookman Old Style" pitchFamily="18" charset="0"/>
              </a:rPr>
              <a:t> на магнитную ленту научились записывать изображение, появляются </a:t>
            </a:r>
            <a:r>
              <a:rPr lang="ru-RU" sz="2400" b="1" i="1" kern="0" dirty="0" smtClean="0">
                <a:solidFill>
                  <a:srgbClr val="000000"/>
                </a:solidFill>
                <a:latin typeface="Bookman Old Style" pitchFamily="18" charset="0"/>
              </a:rPr>
              <a:t>видеокамеры, видеомагнитофоны.</a:t>
            </a:r>
          </a:p>
        </p:txBody>
      </p:sp>
      <p:pic>
        <p:nvPicPr>
          <p:cNvPr id="11270" name="Picture 6" descr="http://www.faxe.ru/index.php/gallery/image.raw?type=img&amp;id=57"/>
          <p:cNvPicPr>
            <a:picLocks noChangeAspect="1" noChangeArrowheads="1"/>
          </p:cNvPicPr>
          <p:nvPr/>
        </p:nvPicPr>
        <p:blipFill>
          <a:blip r:embed="rId2" cstate="print"/>
          <a:srcRect l="9293" t="1770" r="19016" b="2643"/>
          <a:stretch>
            <a:fillRect/>
          </a:stretch>
        </p:blipFill>
        <p:spPr bwMode="auto">
          <a:xfrm>
            <a:off x="359832" y="375168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http://s005.radikal.ru/i211/1012/34/72c41ae5e0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344" y="3890544"/>
            <a:ext cx="425878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s0alex.ru/img7/ab12-6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075">
            <a:off x="4370564" y="3216649"/>
            <a:ext cx="1793563" cy="115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650</TotalTime>
  <Words>1587</Words>
  <Application>Microsoft Office PowerPoint</Application>
  <PresentationFormat>Экран (4:3)</PresentationFormat>
  <Paragraphs>206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Bookman Old Style</vt:lpstr>
      <vt:lpstr>Sakkal Majalla</vt:lpstr>
      <vt:lpstr>Times New Roman</vt:lpstr>
      <vt:lpstr>Wingdings</vt:lpstr>
      <vt:lpstr>Тема5</vt:lpstr>
      <vt:lpstr>Презентация PowerPoint</vt:lpstr>
      <vt:lpstr>Презентация PowerPoint</vt:lpstr>
      <vt:lpstr>Информация хранится в разном виде:</vt:lpstr>
      <vt:lpstr>Презентация PowerPoint</vt:lpstr>
      <vt:lpstr>Использование бумажных носителей.</vt:lpstr>
      <vt:lpstr>Интересно, что до середины  XIX века (с этого времени для производства бумаги начали использовать древесину) бумага делалась из хлопка и текстильных отходов – тряпья. Чернилами служили натуральные красители. </vt:lpstr>
      <vt:lpstr>Презентация PowerPoint</vt:lpstr>
      <vt:lpstr>Использование  магнитных носителей информации.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Оптические диски</vt:lpstr>
      <vt:lpstr>Презентация PowerPoint</vt:lpstr>
      <vt:lpstr>Презентация PowerPoint</vt:lpstr>
      <vt:lpstr>Флэш-память</vt:lpstr>
      <vt:lpstr>Презентация PowerPoint</vt:lpstr>
      <vt:lpstr>Перспективные виды носителей.</vt:lpstr>
      <vt:lpstr>Презентация PowerPoint</vt:lpstr>
      <vt:lpstr>Передача информации по техническим каналам</vt:lpstr>
      <vt:lpstr>Технические системы передачи информации</vt:lpstr>
      <vt:lpstr>Модель передачи информации К. Шеннона</vt:lpstr>
      <vt:lpstr>Модель передачи информации по техническим каналам связи</vt:lpstr>
      <vt:lpstr>Пример работы модели передачи информации по техническим каналам</vt:lpstr>
      <vt:lpstr>Кодирование информации</vt:lpstr>
      <vt:lpstr>Современные компьютерные системы передачи информации – это компьютерные сети.</vt:lpstr>
      <vt:lpstr>Задачи, решаемые разработчиками технических систем передачи информации:</vt:lpstr>
      <vt:lpstr>Пропускная способность канала</vt:lpstr>
      <vt:lpstr>Пропускная способность канала</vt:lpstr>
      <vt:lpstr>Скорость передачи информации</vt:lpstr>
      <vt:lpstr>Шум</vt:lpstr>
      <vt:lpstr>Защита от шума</vt:lpstr>
      <vt:lpstr>Защита от шума</vt:lpstr>
      <vt:lpstr>Защита от шума</vt:lpstr>
      <vt:lpstr>Защита от шума</vt:lpstr>
      <vt:lpstr>Система основных понятий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§7. Хранение информации.</dc:title>
  <dc:creator>school</dc:creator>
  <cp:lastModifiedBy>Александр Токарев</cp:lastModifiedBy>
  <cp:revision>71</cp:revision>
  <dcterms:created xsi:type="dcterms:W3CDTF">2013-08-03T15:01:58Z</dcterms:created>
  <dcterms:modified xsi:type="dcterms:W3CDTF">2020-12-01T03:45:59Z</dcterms:modified>
</cp:coreProperties>
</file>