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78" r:id="rId2"/>
    <p:sldId id="279" r:id="rId3"/>
    <p:sldId id="280" r:id="rId4"/>
    <p:sldId id="258" r:id="rId5"/>
    <p:sldId id="259" r:id="rId6"/>
    <p:sldId id="277" r:id="rId7"/>
    <p:sldId id="261" r:id="rId8"/>
    <p:sldId id="262" r:id="rId9"/>
    <p:sldId id="28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82" r:id="rId21"/>
    <p:sldId id="273" r:id="rId22"/>
    <p:sldId id="274" r:id="rId23"/>
    <p:sldId id="283" r:id="rId24"/>
    <p:sldId id="276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CCFF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D8560-C93B-4CA4-AE6A-F6470AB8D7DA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14050E-5046-44F9-9B5B-2794A00C64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273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6036A-5079-4C00-BA38-C9F6463FC2D9}" type="slidenum">
              <a:rPr lang="ru-RU"/>
              <a:pPr/>
              <a:t>3</a:t>
            </a:fld>
            <a:endParaRPr lang="ru-RU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900igr.net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УРОК  ФИЗИКИ  В  </a:t>
            </a:r>
            <a:r>
              <a:rPr lang="en-US" sz="4000" b="1" dirty="0" smtClean="0">
                <a:solidFill>
                  <a:srgbClr val="FF0000"/>
                </a:solidFill>
              </a:rPr>
              <a:t>9</a:t>
            </a:r>
            <a:r>
              <a:rPr lang="ru-RU" sz="4000" b="1" dirty="0" smtClean="0">
                <a:solidFill>
                  <a:srgbClr val="FF0000"/>
                </a:solidFill>
              </a:rPr>
              <a:t>  </a:t>
            </a:r>
            <a:r>
              <a:rPr lang="ru-RU" sz="4000" b="1" dirty="0" smtClean="0">
                <a:solidFill>
                  <a:srgbClr val="FF0000"/>
                </a:solidFill>
              </a:rPr>
              <a:t>КЛАССЕ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  <a:latin typeface="Monotype Corsiva" pitchFamily="66" charset="0"/>
                <a:cs typeface="Arial" pitchFamily="34" charset="0"/>
              </a:rPr>
              <a:t>Законы  Ньютона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143240" y="2643182"/>
            <a:ext cx="541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8" name="Рисунок 7" descr="C:\Documents and Settings\1\Мои документы\динамика 10\Тело на наклонной плоскости и силы действующие на него.gif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57818" y="2143116"/>
            <a:ext cx="3786182" cy="323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Содержимое 3" descr="C:\Documents and Settings\1\Мои документы\динамика 10\Законы Ньютона.gif"/>
          <p:cNvPicPr>
            <a:picLocks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2143116"/>
            <a:ext cx="4536504" cy="4166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кругленный прямоугольник 9">
            <a:hlinkClick r:id="rId4" tooltip=" Каталог презентаций "/>
          </p:cNvPr>
          <p:cNvSpPr/>
          <p:nvPr/>
        </p:nvSpPr>
        <p:spPr>
          <a:xfrm>
            <a:off x="3898900" y="6477000"/>
            <a:ext cx="13716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900" tIns="25400" rIns="88900" bIns="50800" rtlCol="0" anchor="ctr"/>
          <a:lstStyle/>
          <a:p>
            <a:pPr algn="ctr"/>
            <a:r>
              <a:rPr lang="en-US" sz="2000" u="sng" smtClean="0">
                <a:solidFill>
                  <a:srgbClr val="3333CC"/>
                </a:solidFill>
                <a:latin typeface="Arial"/>
              </a:rPr>
              <a:t>5klass.net</a:t>
            </a:r>
            <a:endParaRPr lang="ru-RU" sz="2000" u="sng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85786" y="1571612"/>
            <a:ext cx="6858048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М А С С 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Масса</a:t>
            </a:r>
            <a:r>
              <a:rPr lang="ru-RU" i="1" dirty="0" smtClean="0">
                <a:solidFill>
                  <a:srgbClr val="002060"/>
                </a:solidFill>
              </a:rPr>
              <a:t> – это свойство тела, характеризующее его инертность.       </a:t>
            </a:r>
            <a:r>
              <a:rPr lang="ru-RU" dirty="0" smtClean="0"/>
              <a:t>При одинаковом воздействии со стороны окружающих тел одно тело может быстро </a:t>
            </a:r>
            <a:r>
              <a:rPr lang="ru-RU" b="1" dirty="0" smtClean="0">
                <a:solidFill>
                  <a:srgbClr val="00B050"/>
                </a:solidFill>
              </a:rPr>
              <a:t>изменять свою скорость</a:t>
            </a:r>
            <a:r>
              <a:rPr lang="ru-RU" dirty="0" smtClean="0"/>
              <a:t>, а другое в тех же условиях – значительно медленнее. Принято говорить, что второе из этих двух тел обладает </a:t>
            </a:r>
            <a:r>
              <a:rPr lang="ru-RU" b="1" dirty="0" smtClean="0">
                <a:solidFill>
                  <a:srgbClr val="00B050"/>
                </a:solidFill>
              </a:rPr>
              <a:t>большей инертностью</a:t>
            </a:r>
            <a:r>
              <a:rPr lang="ru-RU" dirty="0" smtClean="0"/>
              <a:t>, или, другими словами, второе тело обладает большей массой.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ОБЪЯСНИМ   ОПЫТЫ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Documents and Settings\Дом\Мои документы\Классы\IX класс\Темат. разделы\Законы взаимодействия и движения тел\динамика\Рисунки\22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1000100" y="1439464"/>
            <a:ext cx="7143800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  И  Л  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5786" y="1643050"/>
            <a:ext cx="7215238" cy="128588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4286256"/>
            <a:ext cx="7786742" cy="1785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Сила</a:t>
            </a:r>
            <a:r>
              <a:rPr lang="ru-RU" i="1" dirty="0" smtClean="0">
                <a:solidFill>
                  <a:srgbClr val="002060"/>
                </a:solidFill>
              </a:rPr>
              <a:t> – это количественная мера взаимодействия тел. Сила является причиной изменения скорости тела.          </a:t>
            </a:r>
            <a:r>
              <a:rPr lang="ru-RU" dirty="0" smtClean="0"/>
              <a:t> В механике Ньютона силы могут иметь различную физическую причину: сила трения, сила тяжести, упругая сила и т. д. </a:t>
            </a:r>
            <a:r>
              <a:rPr lang="ru-RU" i="1" dirty="0" smtClean="0">
                <a:solidFill>
                  <a:srgbClr val="002060"/>
                </a:solidFill>
              </a:rPr>
              <a:t>Сила является </a:t>
            </a:r>
            <a:r>
              <a:rPr lang="ru-RU" b="1" i="1" dirty="0" smtClean="0">
                <a:solidFill>
                  <a:srgbClr val="002060"/>
                </a:solidFill>
              </a:rPr>
              <a:t>векторной величиной</a:t>
            </a:r>
            <a:r>
              <a:rPr lang="ru-RU" i="1" dirty="0" smtClean="0">
                <a:solidFill>
                  <a:srgbClr val="002060"/>
                </a:solidFill>
              </a:rPr>
              <a:t>. Векторная сумма всех сил, действующих на тело, называется </a:t>
            </a:r>
            <a:r>
              <a:rPr lang="ru-RU" b="1" i="1" dirty="0" smtClean="0">
                <a:solidFill>
                  <a:srgbClr val="002060"/>
                </a:solidFill>
              </a:rPr>
              <a:t>равнодействующей силой</a:t>
            </a:r>
            <a:r>
              <a:rPr lang="ru-RU" i="1" dirty="0" smtClean="0">
                <a:solidFill>
                  <a:srgbClr val="002060"/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ХАРАКТЕРИСТИКИ     СИЛЫ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1. Модуль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2. Направление</a:t>
            </a:r>
          </a:p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</a:rPr>
              <a:t>3. Точка приложения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Обозначается буквой </a:t>
            </a:r>
            <a:r>
              <a:rPr lang="en-US" b="1" dirty="0" smtClean="0">
                <a:solidFill>
                  <a:srgbClr val="C00000"/>
                </a:solidFill>
              </a:rPr>
              <a:t>F</a:t>
            </a:r>
          </a:p>
          <a:p>
            <a:pPr>
              <a:buNone/>
            </a:pPr>
            <a:r>
              <a:rPr lang="ru-RU" dirty="0" smtClean="0"/>
              <a:t>Измеряется в </a:t>
            </a:r>
            <a:r>
              <a:rPr lang="ru-RU" dirty="0" smtClean="0">
                <a:solidFill>
                  <a:srgbClr val="C00000"/>
                </a:solidFill>
              </a:rPr>
              <a:t>ньютонах (Н)</a:t>
            </a:r>
          </a:p>
          <a:p>
            <a:pPr>
              <a:buNone/>
            </a:pPr>
            <a:r>
              <a:rPr lang="ru-RU" dirty="0" smtClean="0"/>
              <a:t>Прибор для измерения силы - </a:t>
            </a:r>
            <a:r>
              <a:rPr lang="ru-RU" dirty="0" smtClean="0">
                <a:solidFill>
                  <a:srgbClr val="C00000"/>
                </a:solidFill>
              </a:rPr>
              <a:t>динамометр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http://www.college.ru/physics/courses/op25part1/content/chapter1/section/paragraph8/images/1-8-1.gif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1428736"/>
            <a:ext cx="421484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РАВНОДЕЙСТВУЮЩАЯ   ДВУХ   СИЛ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C:\Documents and Settings\1\Мои документы\VII класс\движение и взаимодействие тел\Сложение сил.GIF"/>
          <p:cNvPicPr>
            <a:picLocks noGrp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14414" y="1428736"/>
            <a:ext cx="6500857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ТРЕТИЙ    ЗАКОН    НЬЮТОНА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      Особенности закона:</a:t>
            </a:r>
          </a:p>
          <a:p>
            <a:pPr marL="514350" indent="-514350">
              <a:buAutoNum type="arabicPeriod"/>
            </a:pPr>
            <a:r>
              <a:rPr lang="ru-RU" dirty="0" smtClean="0"/>
              <a:t>Силы возникают парами</a:t>
            </a:r>
          </a:p>
          <a:p>
            <a:pPr marL="514350" indent="-514350">
              <a:buAutoNum type="arabicPeriod"/>
            </a:pPr>
            <a:r>
              <a:rPr lang="ru-RU" dirty="0" smtClean="0"/>
              <a:t>Возникающие силы одной природы</a:t>
            </a:r>
          </a:p>
          <a:p>
            <a:pPr marL="514350" indent="-514350">
              <a:buAutoNum type="arabicPeriod"/>
            </a:pPr>
            <a:r>
              <a:rPr lang="ru-RU" dirty="0" smtClean="0"/>
              <a:t>Силы приложены к различным телам, поэтому не  уравновешивают друг друга</a:t>
            </a:r>
            <a:endParaRPr lang="ru-RU" dirty="0"/>
          </a:p>
        </p:txBody>
      </p:sp>
      <p:pic>
        <p:nvPicPr>
          <p:cNvPr id="5" name="Рисунок 4" descr="0100301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86314" y="1500174"/>
            <a:ext cx="3738577" cy="259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571472" y="1500174"/>
            <a:ext cx="8143932" cy="41434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 Ы В О Д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 = 0               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РПД     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(a = 0, v = const)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если равнодействующая сила равна нулю</a:t>
            </a:r>
          </a:p>
          <a:p>
            <a:pPr>
              <a:buNone/>
            </a:pPr>
            <a:r>
              <a:rPr lang="ru-RU" i="1" dirty="0" smtClean="0"/>
              <a:t>   то тело покоится или движется равномерно и прямолинейно</a:t>
            </a:r>
            <a:endParaRPr lang="en-US" i="1" dirty="0" smtClean="0"/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 ≠ 0              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РУД      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( a = F/m )</a:t>
            </a:r>
            <a:endParaRPr 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i="1" dirty="0" smtClean="0"/>
              <a:t>если силы нескомпенсированы,  то тело движется равноускоренно</a:t>
            </a:r>
            <a:endParaRPr lang="ru-RU" i="1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643174" y="1785926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643174" y="4000504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ЗАДАЧА 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Тело массой 4кг движется в соответствии с приведенным графиком. Вычислить</a:t>
            </a:r>
          </a:p>
          <a:p>
            <a:pPr>
              <a:buNone/>
            </a:pPr>
            <a:r>
              <a:rPr lang="ru-RU" dirty="0" smtClean="0"/>
              <a:t>                                           действующую силу и </a:t>
            </a:r>
          </a:p>
          <a:p>
            <a:pPr>
              <a:buNone/>
            </a:pPr>
            <a:r>
              <a:rPr lang="ru-RU" dirty="0" smtClean="0"/>
              <a:t>                                          определить вид</a:t>
            </a:r>
          </a:p>
          <a:p>
            <a:pPr>
              <a:buNone/>
            </a:pPr>
            <a:r>
              <a:rPr lang="ru-RU" dirty="0" smtClean="0"/>
              <a:t>                                            движения.</a:t>
            </a:r>
          </a:p>
          <a:p>
            <a:pPr>
              <a:buNone/>
            </a:pPr>
            <a:endParaRPr lang="ru-RU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215076" y="3500438"/>
            <a:ext cx="1713718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071538" y="4357694"/>
            <a:ext cx="26432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071538" y="4143380"/>
            <a:ext cx="26432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71538" y="3286124"/>
            <a:ext cx="26432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71538" y="3500438"/>
            <a:ext cx="26432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71538" y="3714752"/>
            <a:ext cx="26432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71538" y="3929066"/>
            <a:ext cx="26432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071538" y="3071810"/>
            <a:ext cx="26432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71538" y="2857496"/>
            <a:ext cx="2643206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535753" y="3607595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750861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251059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965175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1179489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036745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1393803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608117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1822431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2679687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2465373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2894001" y="3606801"/>
            <a:ext cx="1500198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43" idx="3"/>
          </p:cNvCxnSpPr>
          <p:nvPr/>
        </p:nvCxnSpPr>
        <p:spPr>
          <a:xfrm flipV="1">
            <a:off x="1054506" y="3286124"/>
            <a:ext cx="874288" cy="8737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928794" y="3286124"/>
            <a:ext cx="642942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2250265" y="3607595"/>
            <a:ext cx="1071570" cy="42862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85786" y="42862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0</a:t>
            </a:r>
            <a:endParaRPr lang="ru-RU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714480" y="428625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 4</a:t>
            </a:r>
            <a:endParaRPr lang="ru-RU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428860" y="428625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7</a:t>
            </a:r>
            <a:endParaRPr lang="ru-RU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2857488" y="428625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9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500430" y="4357694"/>
            <a:ext cx="494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t,c</a:t>
            </a:r>
            <a:endParaRPr lang="ru-RU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785786" y="3929066"/>
            <a:ext cx="268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</a:t>
            </a:r>
            <a:endParaRPr lang="ru-RU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785786" y="307181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</a:t>
            </a:r>
            <a:endParaRPr lang="ru-RU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357158" y="2571744"/>
            <a:ext cx="698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V,</a:t>
            </a:r>
            <a:r>
              <a:rPr lang="ru-RU" dirty="0" smtClean="0"/>
              <a:t>м/с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РЕШЕНИЕ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en-US" dirty="0" smtClean="0"/>
              <a:t>F</a:t>
            </a:r>
            <a:r>
              <a:rPr lang="ru-RU" sz="1600" dirty="0" smtClean="0"/>
              <a:t>1</a:t>
            </a:r>
            <a:r>
              <a:rPr lang="en-US" dirty="0" smtClean="0"/>
              <a:t> = ma</a:t>
            </a:r>
            <a:r>
              <a:rPr lang="ru-RU" sz="1600" dirty="0" smtClean="0"/>
              <a:t>1</a:t>
            </a:r>
            <a:r>
              <a:rPr lang="en-US" dirty="0" smtClean="0"/>
              <a:t>                                       </a:t>
            </a:r>
            <a:r>
              <a:rPr lang="ru-RU" dirty="0" smtClean="0"/>
              <a:t>                               </a:t>
            </a:r>
            <a:r>
              <a:rPr lang="en-US" dirty="0" smtClean="0"/>
              <a:t> F</a:t>
            </a:r>
            <a:r>
              <a:rPr lang="ru-RU" sz="1600" dirty="0" smtClean="0"/>
              <a:t>1</a:t>
            </a:r>
            <a:r>
              <a:rPr lang="en-US" dirty="0" smtClean="0"/>
              <a:t> = 4</a:t>
            </a:r>
            <a:r>
              <a:rPr lang="ru-RU" dirty="0" smtClean="0"/>
              <a:t>кг</a:t>
            </a:r>
            <a:r>
              <a:rPr lang="ru-RU" dirty="0" smtClean="0">
                <a:cs typeface="Times New Roman"/>
              </a:rPr>
              <a:t>·1м/с²=4Н</a:t>
            </a:r>
            <a:r>
              <a:rPr lang="en-US" dirty="0" smtClean="0"/>
              <a:t>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движение </a:t>
            </a:r>
            <a:r>
              <a:rPr lang="ru-RU" dirty="0" smtClean="0">
                <a:solidFill>
                  <a:srgbClr val="002060"/>
                </a:solidFill>
              </a:rPr>
              <a:t>равноускоренное</a:t>
            </a:r>
          </a:p>
          <a:p>
            <a:r>
              <a:rPr lang="ru-RU" dirty="0" smtClean="0"/>
              <a:t>2. </a:t>
            </a:r>
            <a:r>
              <a:rPr lang="en-US" dirty="0" smtClean="0"/>
              <a:t>v</a:t>
            </a:r>
            <a:r>
              <a:rPr lang="ru-RU" sz="1600" dirty="0" smtClean="0"/>
              <a:t>1</a:t>
            </a:r>
            <a:r>
              <a:rPr lang="ru-RU" dirty="0" smtClean="0"/>
              <a:t> = </a:t>
            </a:r>
            <a:r>
              <a:rPr lang="en-US" dirty="0" smtClean="0"/>
              <a:t>v</a:t>
            </a:r>
            <a:r>
              <a:rPr lang="en-US" sz="1600" dirty="0" smtClean="0"/>
              <a:t>2</a:t>
            </a:r>
            <a:r>
              <a:rPr lang="en-US" dirty="0" smtClean="0"/>
              <a:t> = </a:t>
            </a:r>
            <a:r>
              <a:rPr lang="ru-RU" dirty="0" smtClean="0"/>
              <a:t>5м/с – не меняется, а</a:t>
            </a:r>
            <a:r>
              <a:rPr lang="en-US" sz="1600" dirty="0" smtClean="0"/>
              <a:t>2</a:t>
            </a:r>
            <a:r>
              <a:rPr lang="ru-RU" dirty="0" smtClean="0"/>
              <a:t> = 0</a:t>
            </a:r>
            <a:r>
              <a:rPr lang="en-US" dirty="0" smtClean="0"/>
              <a:t>   F</a:t>
            </a:r>
            <a:r>
              <a:rPr lang="en-US" sz="1600" dirty="0" smtClean="0"/>
              <a:t>2</a:t>
            </a:r>
            <a:r>
              <a:rPr lang="en-US" dirty="0" smtClean="0"/>
              <a:t> = 0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движение  </a:t>
            </a:r>
            <a:r>
              <a:rPr lang="ru-RU" dirty="0" smtClean="0">
                <a:solidFill>
                  <a:srgbClr val="002060"/>
                </a:solidFill>
              </a:rPr>
              <a:t>равномерное</a:t>
            </a:r>
          </a:p>
          <a:p>
            <a:r>
              <a:rPr lang="ru-RU" dirty="0" smtClean="0"/>
              <a:t>3. </a:t>
            </a:r>
            <a:r>
              <a:rPr lang="en-US" dirty="0" smtClean="0"/>
              <a:t>F</a:t>
            </a:r>
            <a:r>
              <a:rPr lang="en-US" sz="1600" dirty="0" smtClean="0"/>
              <a:t>3</a:t>
            </a:r>
            <a:r>
              <a:rPr lang="en-US" dirty="0" smtClean="0"/>
              <a:t> = ma</a:t>
            </a:r>
            <a:r>
              <a:rPr lang="en-US" sz="1600" dirty="0" smtClean="0"/>
              <a:t>3</a:t>
            </a:r>
          </a:p>
          <a:p>
            <a:pPr>
              <a:buNone/>
            </a:pPr>
            <a:r>
              <a:rPr lang="en-US" sz="1600" dirty="0" smtClean="0"/>
              <a:t>         </a:t>
            </a:r>
            <a:r>
              <a:rPr lang="en-US" dirty="0" smtClean="0"/>
              <a:t>  F</a:t>
            </a:r>
            <a:r>
              <a:rPr lang="en-US" sz="1600" dirty="0" smtClean="0"/>
              <a:t>3</a:t>
            </a:r>
            <a:r>
              <a:rPr lang="en-US" dirty="0" smtClean="0"/>
              <a:t> = 4</a:t>
            </a:r>
            <a:r>
              <a:rPr lang="ru-RU" dirty="0" smtClean="0"/>
              <a:t>кг</a:t>
            </a:r>
            <a:r>
              <a:rPr lang="ru-RU" dirty="0" smtClean="0">
                <a:cs typeface="Times New Roman"/>
              </a:rPr>
              <a:t>·(- 2,5м/с²) = -10Н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движение </a:t>
            </a:r>
            <a:r>
              <a:rPr lang="ru-RU" dirty="0" smtClean="0">
                <a:solidFill>
                  <a:srgbClr val="002060"/>
                </a:solidFill>
              </a:rPr>
              <a:t>равнозамедленное</a:t>
            </a:r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571868" y="1571612"/>
          <a:ext cx="324802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1777229" imgH="431613" progId="Equation.3">
                  <p:embed/>
                </p:oleObj>
              </mc:Choice>
              <mc:Fallback>
                <p:oleObj name="Equation" r:id="rId3" imgW="1777229" imgH="431613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68" y="1571612"/>
                        <a:ext cx="3248025" cy="78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048000" y="4286250"/>
          <a:ext cx="4630738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2146300" imgH="431800" progId="Equation.3">
                  <p:embed/>
                </p:oleObj>
              </mc:Choice>
              <mc:Fallback>
                <p:oleObj name="Equation" r:id="rId5" imgW="2146300" imgH="4318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286250"/>
                        <a:ext cx="4630738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ЗАДАЧА 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Сила тяги ракетного двигателя первой ракеты на жидком топливе равнялась 660 Н, масса ракеты 30 кг.                       Какое ускорение приобрела ракета во время старта?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КАКИЕ   МЫ   ЗНАЕМ   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ВИДЫ   ДВИЖЕНИЯ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 r="-100000" b="-100000"/>
          </a:gradFill>
        </p:spPr>
        <p:txBody>
          <a:bodyPr>
            <a:normAutofit lnSpcReduction="10000"/>
          </a:bodyPr>
          <a:lstStyle/>
          <a:p>
            <a:r>
              <a:rPr lang="ru-RU" dirty="0" smtClean="0"/>
              <a:t>1. </a:t>
            </a:r>
            <a:r>
              <a:rPr lang="ru-RU" b="1" dirty="0" smtClean="0">
                <a:solidFill>
                  <a:srgbClr val="00B050"/>
                </a:solidFill>
              </a:rPr>
              <a:t>Равномерное прямолинейное</a:t>
            </a:r>
          </a:p>
          <a:p>
            <a:pPr>
              <a:buNone/>
            </a:pPr>
            <a:r>
              <a:rPr lang="ru-RU" dirty="0" smtClean="0"/>
              <a:t>         ( </a:t>
            </a:r>
            <a:r>
              <a:rPr lang="ru-RU" i="1" dirty="0" smtClean="0"/>
              <a:t>скорость постоянна по величине и</a:t>
            </a:r>
          </a:p>
          <a:p>
            <a:pPr>
              <a:buNone/>
            </a:pPr>
            <a:r>
              <a:rPr lang="ru-RU" i="1" dirty="0" smtClean="0"/>
              <a:t>              направлению</a:t>
            </a:r>
            <a:r>
              <a:rPr lang="ru-RU" dirty="0" smtClean="0"/>
              <a:t>)</a:t>
            </a:r>
          </a:p>
          <a:p>
            <a:r>
              <a:rPr lang="ru-RU" dirty="0" smtClean="0"/>
              <a:t>2. </a:t>
            </a:r>
            <a:r>
              <a:rPr lang="ru-RU" b="1" dirty="0" smtClean="0">
                <a:solidFill>
                  <a:srgbClr val="00B050"/>
                </a:solidFill>
              </a:rPr>
              <a:t>Равноускоренное прямолинейное</a:t>
            </a:r>
          </a:p>
          <a:p>
            <a:pPr>
              <a:buNone/>
            </a:pPr>
            <a:r>
              <a:rPr lang="ru-RU" dirty="0" smtClean="0"/>
              <a:t>     ( </a:t>
            </a:r>
            <a:r>
              <a:rPr lang="ru-RU" i="1" dirty="0" smtClean="0"/>
              <a:t>скорость меняется, ускорение</a:t>
            </a:r>
          </a:p>
          <a:p>
            <a:pPr>
              <a:buNone/>
            </a:pPr>
            <a:r>
              <a:rPr lang="ru-RU" i="1" dirty="0" smtClean="0"/>
              <a:t>             постоянно</a:t>
            </a:r>
            <a:r>
              <a:rPr lang="ru-RU" dirty="0" smtClean="0"/>
              <a:t>)</a:t>
            </a:r>
          </a:p>
          <a:p>
            <a:r>
              <a:rPr lang="ru-RU" dirty="0" smtClean="0"/>
              <a:t>3.  </a:t>
            </a:r>
            <a:r>
              <a:rPr lang="ru-RU" b="1" dirty="0" smtClean="0">
                <a:solidFill>
                  <a:srgbClr val="00B050"/>
                </a:solidFill>
              </a:rPr>
              <a:t>Криволинейное движение</a:t>
            </a:r>
          </a:p>
          <a:p>
            <a:pPr>
              <a:buNone/>
            </a:pPr>
            <a:r>
              <a:rPr lang="ru-RU" dirty="0" smtClean="0"/>
              <a:t>      ( </a:t>
            </a:r>
            <a:r>
              <a:rPr lang="ru-RU" i="1" dirty="0" smtClean="0"/>
              <a:t>меняется направление движения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АНАЛИЗ  ЗАДАЧИ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1. Сколько сил действуют на ракету?</a:t>
            </a:r>
          </a:p>
          <a:p>
            <a:r>
              <a:rPr lang="ru-RU" i="1" dirty="0" smtClean="0"/>
              <a:t>2. Как они направлены?</a:t>
            </a:r>
          </a:p>
          <a:p>
            <a:r>
              <a:rPr lang="ru-RU" i="1" dirty="0" smtClean="0"/>
              <a:t>3. Какая сила совпадает по направлению с ускорением?</a:t>
            </a:r>
          </a:p>
          <a:p>
            <a:r>
              <a:rPr lang="ru-RU" i="1" dirty="0" smtClean="0"/>
              <a:t>4. Чему равна равнодействующая всех сил?</a:t>
            </a:r>
          </a:p>
          <a:p>
            <a:r>
              <a:rPr lang="ru-RU" i="1" dirty="0" smtClean="0"/>
              <a:t>5. Как записать уравнение второго закона Ньютона?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ЗАДАЧА 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Дано:                        Решение                      </a:t>
            </a:r>
            <a:r>
              <a:rPr lang="en-US" dirty="0" smtClean="0"/>
              <a:t>F</a:t>
            </a:r>
            <a:r>
              <a:rPr lang="ru-RU" sz="1600" dirty="0" smtClean="0"/>
              <a:t>ТЯГ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m = 30</a:t>
            </a:r>
            <a:r>
              <a:rPr lang="ru-RU" dirty="0" smtClean="0"/>
              <a:t>кг      </a:t>
            </a:r>
            <a:r>
              <a:rPr lang="en-US" dirty="0" smtClean="0"/>
              <a:t>ma = F</a:t>
            </a:r>
            <a:r>
              <a:rPr lang="ru-RU" sz="1600" dirty="0" smtClean="0"/>
              <a:t>ТЯГ</a:t>
            </a:r>
            <a:r>
              <a:rPr lang="en-US" dirty="0" smtClean="0"/>
              <a:t> – F</a:t>
            </a:r>
            <a:r>
              <a:rPr lang="en-US" sz="1600" dirty="0" smtClean="0"/>
              <a:t>T</a:t>
            </a:r>
            <a:r>
              <a:rPr lang="ru-RU" sz="1600" dirty="0" smtClean="0"/>
              <a:t>                                          </a:t>
            </a:r>
            <a:r>
              <a:rPr lang="ru-RU" dirty="0" smtClean="0"/>
              <a:t> а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F</a:t>
            </a:r>
            <a:r>
              <a:rPr lang="ru-RU" sz="1600" dirty="0" smtClean="0"/>
              <a:t>тяг</a:t>
            </a:r>
            <a:r>
              <a:rPr lang="ru-RU" dirty="0" smtClean="0"/>
              <a:t> = 660Н</a:t>
            </a:r>
            <a:r>
              <a:rPr lang="en-US" dirty="0" smtClean="0"/>
              <a:t>    F</a:t>
            </a:r>
            <a:r>
              <a:rPr lang="en-US" sz="1600" dirty="0" smtClean="0"/>
              <a:t>T</a:t>
            </a:r>
            <a:r>
              <a:rPr lang="en-US" dirty="0" smtClean="0"/>
              <a:t> = mg                                       F</a:t>
            </a:r>
            <a:r>
              <a:rPr lang="ru-RU" sz="1600" dirty="0" smtClean="0"/>
              <a:t>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а - ?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                                     </a:t>
            </a:r>
            <a:r>
              <a:rPr lang="ru-RU" dirty="0" smtClean="0">
                <a:solidFill>
                  <a:srgbClr val="FF0000"/>
                </a:solidFill>
              </a:rPr>
              <a:t>Ответ: 12м/с</a:t>
            </a:r>
            <a:r>
              <a:rPr lang="ru-RU" dirty="0" smtClean="0">
                <a:solidFill>
                  <a:srgbClr val="FF0000"/>
                </a:solidFill>
                <a:latin typeface="Times New Roman"/>
                <a:cs typeface="Times New Roman"/>
              </a:rPr>
              <a:t>²</a:t>
            </a:r>
            <a:r>
              <a:rPr lang="en-US" dirty="0" smtClean="0">
                <a:solidFill>
                  <a:srgbClr val="FF0000"/>
                </a:solidFill>
              </a:rPr>
              <a:t>              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572398" y="2785264"/>
            <a:ext cx="1999470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7429520" y="2500306"/>
            <a:ext cx="14287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>
            <a:stCxn id="7" idx="0"/>
          </p:cNvCxnSpPr>
          <p:nvPr/>
        </p:nvCxnSpPr>
        <p:spPr>
          <a:xfrm rot="5400000" flipH="1" flipV="1">
            <a:off x="7250925" y="2250273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7" idx="2"/>
          </p:cNvCxnSpPr>
          <p:nvPr/>
        </p:nvCxnSpPr>
        <p:spPr>
          <a:xfrm rot="5400000">
            <a:off x="7322363" y="3107529"/>
            <a:ext cx="35719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567998" y="4071942"/>
          <a:ext cx="8085482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3" imgW="3162300" imgH="419100" progId="Equation.3">
                  <p:embed/>
                </p:oleObj>
              </mc:Choice>
              <mc:Fallback>
                <p:oleObj name="Equation" r:id="rId3" imgW="3162300" imgH="4191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998" y="4071942"/>
                        <a:ext cx="8085482" cy="1071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rot="5400000" flipH="1" flipV="1">
            <a:off x="6894529" y="2392355"/>
            <a:ext cx="50006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ЗАДАЧА 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i="1" dirty="0" smtClean="0"/>
              <a:t>Мальчик массой 40кг качается на качелях, длина которых 2м.                 Найдите силу давления на качели при прохождении нижней точки, если скорость в этот момент равна 3м/с.</a:t>
            </a:r>
            <a:endParaRPr lang="ru-RU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ЗАДАЧА 3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Дано:                             Решение</a:t>
            </a:r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m = 40</a:t>
            </a:r>
            <a:r>
              <a:rPr lang="ru-RU" dirty="0" smtClean="0"/>
              <a:t>кг</a:t>
            </a:r>
            <a:r>
              <a:rPr lang="en-US" dirty="0" smtClean="0"/>
              <a:t>     </a:t>
            </a:r>
            <a:r>
              <a:rPr lang="en-US" dirty="0" smtClean="0">
                <a:latin typeface="Vectors_Times" pitchFamily="2" charset="0"/>
                <a:cs typeface="Vectors_Times" pitchFamily="2" charset="0"/>
              </a:rPr>
              <a:t>N </a:t>
            </a:r>
            <a:r>
              <a:rPr lang="ru-RU" dirty="0" smtClean="0">
                <a:cs typeface="Vectors_Times" pitchFamily="2" charset="0"/>
              </a:rPr>
              <a:t>- </a:t>
            </a:r>
            <a:r>
              <a:rPr lang="ru-RU" i="1" dirty="0" smtClean="0">
                <a:cs typeface="Vectors_Times" pitchFamily="2" charset="0"/>
              </a:rPr>
              <a:t>сила реакции опоры</a:t>
            </a:r>
            <a:endParaRPr lang="ru-RU" i="1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R = 2</a:t>
            </a:r>
            <a:r>
              <a:rPr lang="ru-RU" dirty="0" smtClean="0"/>
              <a:t>м</a:t>
            </a:r>
            <a:r>
              <a:rPr lang="en-US" dirty="0" smtClean="0"/>
              <a:t> </a:t>
            </a:r>
            <a:r>
              <a:rPr lang="ru-RU" dirty="0" smtClean="0"/>
              <a:t>       </a:t>
            </a:r>
            <a:r>
              <a:rPr lang="en-US" dirty="0" smtClean="0"/>
              <a:t>ma = N - F</a:t>
            </a:r>
            <a:r>
              <a:rPr lang="en-US" sz="1600" dirty="0" smtClean="0"/>
              <a:t>T</a:t>
            </a:r>
            <a:r>
              <a:rPr lang="ru-RU" dirty="0" smtClean="0"/>
              <a:t>  ( </a:t>
            </a:r>
            <a:r>
              <a:rPr lang="en-US" dirty="0" smtClean="0"/>
              <a:t>II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. Ньютона)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en-US" dirty="0" smtClean="0"/>
              <a:t>v = 3</a:t>
            </a:r>
            <a:r>
              <a:rPr lang="ru-RU" dirty="0" smtClean="0"/>
              <a:t>м/с     </a:t>
            </a:r>
            <a:r>
              <a:rPr lang="en-US" dirty="0" smtClean="0"/>
              <a:t>N = ma + F</a:t>
            </a:r>
            <a:r>
              <a:rPr lang="en-US" sz="1600" dirty="0" smtClean="0"/>
              <a:t>T </a:t>
            </a:r>
            <a:r>
              <a:rPr lang="en-US" dirty="0" smtClean="0"/>
              <a:t>  </a:t>
            </a:r>
            <a:r>
              <a:rPr lang="ru-RU" dirty="0" smtClean="0"/>
              <a:t> Р = - </a:t>
            </a:r>
            <a:r>
              <a:rPr lang="en-US" dirty="0" smtClean="0"/>
              <a:t>N</a:t>
            </a:r>
            <a:r>
              <a:rPr lang="ru-RU" dirty="0" smtClean="0"/>
              <a:t> ( </a:t>
            </a:r>
            <a:r>
              <a:rPr lang="en-US" dirty="0" smtClean="0"/>
              <a:t>III </a:t>
            </a:r>
            <a:r>
              <a:rPr lang="ru-RU" dirty="0" err="1" smtClean="0"/>
              <a:t>з</a:t>
            </a:r>
            <a:r>
              <a:rPr lang="ru-RU" dirty="0" smtClean="0"/>
              <a:t>. Ньютона) 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en-US" dirty="0" smtClean="0"/>
              <a:t>P -? </a:t>
            </a:r>
            <a:r>
              <a:rPr lang="ru-RU" dirty="0" smtClean="0"/>
              <a:t>            </a:t>
            </a:r>
            <a:r>
              <a:rPr lang="en-US" dirty="0" smtClean="0"/>
              <a:t>a = v</a:t>
            </a:r>
            <a:r>
              <a:rPr lang="en-US" dirty="0" smtClean="0">
                <a:latin typeface="Times New Roman"/>
                <a:cs typeface="Times New Roman"/>
              </a:rPr>
              <a:t>²</a:t>
            </a:r>
            <a:r>
              <a:rPr lang="en-US" dirty="0" smtClean="0">
                <a:cs typeface="Times New Roman"/>
              </a:rPr>
              <a:t>/R</a:t>
            </a:r>
            <a:r>
              <a:rPr lang="en-US" dirty="0" smtClean="0"/>
              <a:t> </a:t>
            </a:r>
            <a:r>
              <a:rPr lang="ru-RU" dirty="0" smtClean="0"/>
              <a:t>– центростремительное </a:t>
            </a:r>
          </a:p>
          <a:p>
            <a:pPr>
              <a:buNone/>
            </a:pPr>
            <a:r>
              <a:rPr lang="ru-RU" dirty="0" smtClean="0"/>
              <a:t>                                        ускорение</a:t>
            </a:r>
          </a:p>
          <a:p>
            <a:pPr>
              <a:buNone/>
            </a:pPr>
            <a:r>
              <a:rPr lang="ru-RU" dirty="0" smtClean="0"/>
              <a:t>                      Р</a:t>
            </a:r>
            <a:r>
              <a:rPr lang="en-US" dirty="0" smtClean="0"/>
              <a:t> = 40</a:t>
            </a:r>
            <a:r>
              <a:rPr lang="en-US" dirty="0" smtClean="0">
                <a:cs typeface="Times New Roman"/>
              </a:rPr>
              <a:t>·10+40·3²/2 =400+180=580H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 Ответ: 580Н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964381" y="3321843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Дуга 4"/>
          <p:cNvSpPr/>
          <p:nvPr/>
        </p:nvSpPr>
        <p:spPr>
          <a:xfrm rot="8245324">
            <a:off x="6827102" y="1572436"/>
            <a:ext cx="1357507" cy="128588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429520" y="2571744"/>
            <a:ext cx="14287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7500958" y="2714620"/>
            <a:ext cx="1588" cy="64294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7500958" y="1785926"/>
            <a:ext cx="1588" cy="85725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143768" y="192880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Vectors_Times" pitchFamily="2" charset="0"/>
                <a:cs typeface="Vectors_Times" pitchFamily="2" charset="0"/>
              </a:rPr>
              <a:t>N</a:t>
            </a:r>
            <a:endParaRPr lang="ru-RU" dirty="0">
              <a:latin typeface="Vectors_Times" pitchFamily="2" charset="0"/>
              <a:cs typeface="Vectors_Times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958" y="292893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Vectors_Times" pitchFamily="2" charset="0"/>
                <a:cs typeface="Vectors_Times" pitchFamily="2" charset="0"/>
              </a:rPr>
              <a:t>F</a:t>
            </a:r>
            <a:r>
              <a:rPr lang="en-US" sz="1000" dirty="0" smtClean="0">
                <a:cs typeface="Vectors_Times" pitchFamily="2" charset="0"/>
              </a:rPr>
              <a:t>T</a:t>
            </a:r>
            <a:endParaRPr lang="ru-RU" dirty="0">
              <a:latin typeface="Vectors_Times" pitchFamily="2" charset="0"/>
              <a:cs typeface="Vectors_Times" pitchFamily="2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 flipH="1" flipV="1">
            <a:off x="7465239" y="2107397"/>
            <a:ext cx="50006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15272" y="192880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Vectors_Times" pitchFamily="2" charset="0"/>
                <a:cs typeface="Vectors_Times" pitchFamily="2" charset="0"/>
              </a:rPr>
              <a:t>a</a:t>
            </a:r>
            <a:endParaRPr lang="ru-RU" sz="2000" dirty="0">
              <a:latin typeface="Vectors_Times" pitchFamily="2" charset="0"/>
              <a:cs typeface="Vectors_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 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§24 – 28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Конспект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Упр.6 (любые две задачи)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C17698-A796-4139-8331-973D85A93C4D}" type="slidenum">
              <a:rPr lang="ru-RU"/>
              <a:pPr/>
              <a:t>3</a:t>
            </a:fld>
            <a:endParaRPr lang="ru-RU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Зачем нужна динамика</a:t>
            </a: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dirty="0" smtClean="0"/>
          </a:p>
          <a:p>
            <a:pPr eaLnBrk="1" hangingPunct="1"/>
            <a:endParaRPr lang="ru-RU" sz="3600" b="1" dirty="0" smtClean="0">
              <a:solidFill>
                <a:srgbClr val="003399"/>
              </a:solidFill>
            </a:endParaRPr>
          </a:p>
          <a:p>
            <a:pPr eaLnBrk="1" hangingPunct="1"/>
            <a:r>
              <a:rPr lang="ru-RU" sz="3600" b="1" dirty="0" smtClean="0">
                <a:solidFill>
                  <a:srgbClr val="003399"/>
                </a:solidFill>
              </a:rPr>
              <a:t>Кинематика позволяет определить вид движения, но не объясняет почему тело движется так, а не иначе?</a:t>
            </a:r>
          </a:p>
          <a:p>
            <a:pPr eaLnBrk="1" hangingPunct="1">
              <a:buNone/>
            </a:pPr>
            <a:endParaRPr lang="ru-RU" dirty="0" smtClean="0">
              <a:solidFill>
                <a:srgbClr val="003399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7686" y="6500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7" name="Рисунок 6" descr="http://class-fizika.narod.ru/7_class/7_rabota/2.gif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00892" y="4786322"/>
            <a:ext cx="1285884" cy="17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428860" y="17859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Рисунок 8" descr="http://class-fizika.narod.ru/9_class/1/auto15.gif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85918" y="1928802"/>
            <a:ext cx="38766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  ЧЕМ   ПРИЧИНА  ДВИЖЕНИЯ 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  <a:alpha val="83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Аристотель</a:t>
            </a:r>
            <a:r>
              <a:rPr lang="ru-RU" dirty="0" smtClean="0"/>
              <a:t> – движение возможно только под действием силы; при отсутствии сил тело будет покоится.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Галилей</a:t>
            </a:r>
            <a:r>
              <a:rPr lang="ru-RU" b="1" dirty="0" smtClean="0"/>
              <a:t> </a:t>
            </a:r>
            <a:r>
              <a:rPr lang="ru-RU" dirty="0" smtClean="0"/>
              <a:t>– тело может сохранять движение и в отсутствии сил. Сила необходима для того чтобы уравновесить другие силы, например, силу трения</a:t>
            </a:r>
          </a:p>
          <a:p>
            <a:r>
              <a:rPr lang="ru-RU" b="1" i="1" dirty="0" smtClean="0">
                <a:solidFill>
                  <a:srgbClr val="7030A0"/>
                </a:solidFill>
              </a:rPr>
              <a:t>Ньютон</a:t>
            </a:r>
            <a:r>
              <a:rPr lang="ru-RU" i="1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– сформулировал законы движения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Documents and Settings\1\Мои документы\динамика 10\Законы Ньютона.gif"/>
          <p:cNvPicPr>
            <a:picLocks noGrp="1"/>
          </p:cNvPicPr>
          <p:nvPr>
            <p:ph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714348" y="4714884"/>
            <a:ext cx="7929618" cy="114300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1571612"/>
            <a:ext cx="7858180" cy="135732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4348" y="3143248"/>
            <a:ext cx="7858180" cy="14287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УПРОЩЕНАЯ    ФОРМУЛИРОВКА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   ЗАКОНОВ   НЬЮТОНА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Тело находится в покое или движется равномерно и прямолинейно, если действие других тел скомпенсированы (уравновешены)</a:t>
            </a:r>
          </a:p>
          <a:p>
            <a:pPr>
              <a:buNone/>
            </a:pPr>
            <a:endParaRPr lang="ru-RU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i="1" dirty="0" smtClean="0">
                <a:latin typeface="Arial" pitchFamily="34" charset="0"/>
                <a:cs typeface="Arial" pitchFamily="34" charset="0"/>
              </a:rPr>
              <a:t>Ускорение движущегося тела пропорционально сумме приложенных к нему сил и обратно пропорционально его массе.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>
                <a:latin typeface="Arial" pitchFamily="34" charset="0"/>
                <a:cs typeface="Arial" pitchFamily="34" charset="0"/>
              </a:rPr>
              <a:t>При взаимодействии двух тел, силы равны по величине и противоположны по направлению.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СИСТЕМЫ    ОТСЧЕТА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Инерциальные</a:t>
            </a:r>
            <a:r>
              <a:rPr lang="ru-RU" b="1" i="1" dirty="0" smtClean="0"/>
              <a:t> </a:t>
            </a:r>
            <a:r>
              <a:rPr lang="ru-RU" dirty="0" smtClean="0"/>
              <a:t>– системы отсчета, в которых выполняется закон инерции                (тело отсчета покоится или движется равномерно и прямолинейно)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Неинерциальные</a:t>
            </a:r>
            <a:r>
              <a:rPr lang="ru-RU" b="1" i="1" dirty="0" smtClean="0"/>
              <a:t> </a:t>
            </a:r>
            <a:r>
              <a:rPr lang="ru-RU" dirty="0" smtClean="0"/>
              <a:t>– закон не выполняется        ( система движется неравномерно или криволинейно)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Примеры  выполнения первого закона Ньютона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Содержимое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1.                  2.</a:t>
            </a:r>
          </a:p>
          <a:p>
            <a:endParaRPr lang="ru-RU" dirty="0" smtClean="0"/>
          </a:p>
          <a:p>
            <a:r>
              <a:rPr lang="ru-RU" dirty="0" smtClean="0"/>
              <a:t>3.                  4.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5.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142976" y="2285992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428728" y="2000240"/>
            <a:ext cx="64294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3251191" y="1821645"/>
            <a:ext cx="35639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214678" y="2000240"/>
            <a:ext cx="428628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http://www.fizika.ru/didakt/zadach/z03-03a.gif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2714620"/>
            <a:ext cx="108902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C:\Documents and Settings\Дом\Мои документы\Мои рисунки\рисунки word\машина6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0298" y="3071810"/>
            <a:ext cx="1830387" cy="1149350"/>
          </a:xfrm>
          <a:prstGeom prst="rect">
            <a:avLst/>
          </a:prstGeom>
          <a:noFill/>
        </p:spPr>
      </p:pic>
      <p:cxnSp>
        <p:nvCxnSpPr>
          <p:cNvPr id="16" name="Прямая соединительная линия 15"/>
          <p:cNvCxnSpPr/>
          <p:nvPr/>
        </p:nvCxnSpPr>
        <p:spPr>
          <a:xfrm>
            <a:off x="2214546" y="4214818"/>
            <a:ext cx="278608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 descr="C:\Documents and Settings\Дом\Мои документы\Мои рисунки\рисунки word\ракета.WMF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15692">
            <a:off x="1483404" y="4595131"/>
            <a:ext cx="1144104" cy="1790455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4214810" y="1857364"/>
            <a:ext cx="4572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1.Земля – опора     тело в покое</a:t>
            </a:r>
          </a:p>
          <a:p>
            <a:r>
              <a:rPr lang="ru-RU" sz="2400" dirty="0" smtClean="0"/>
              <a:t>2.Земля – нить        </a:t>
            </a:r>
            <a:r>
              <a:rPr lang="en-US" sz="2400" dirty="0" smtClean="0"/>
              <a:t>v</a:t>
            </a:r>
            <a:r>
              <a:rPr lang="ru-RU" sz="2400" dirty="0" smtClean="0"/>
              <a:t> = 0</a:t>
            </a:r>
            <a:endParaRPr lang="ru-RU" sz="2400" dirty="0"/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6500826" y="2000240"/>
            <a:ext cx="142876" cy="57150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071802" y="4286256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3. Земля – воздух    </a:t>
            </a:r>
            <a:r>
              <a:rPr lang="en-US" sz="2400" dirty="0" smtClean="0"/>
              <a:t>           </a:t>
            </a:r>
            <a:r>
              <a:rPr lang="ru-RU" sz="2400" dirty="0" smtClean="0"/>
              <a:t>   движение </a:t>
            </a:r>
            <a:endParaRPr lang="en-US" sz="2400" dirty="0" smtClean="0"/>
          </a:p>
          <a:p>
            <a:r>
              <a:rPr lang="en-US" sz="2400" dirty="0" smtClean="0"/>
              <a:t>                                                 </a:t>
            </a:r>
            <a:r>
              <a:rPr lang="ru-RU" sz="2400" dirty="0" smtClean="0"/>
              <a:t>равномерное</a:t>
            </a:r>
          </a:p>
          <a:p>
            <a:r>
              <a:rPr lang="ru-RU" sz="2400" dirty="0" smtClean="0"/>
              <a:t>4. Земля – двигатель         прямолинейное</a:t>
            </a:r>
          </a:p>
          <a:p>
            <a:r>
              <a:rPr lang="ru-RU" sz="2400" dirty="0" smtClean="0"/>
              <a:t>5.</a:t>
            </a:r>
            <a:r>
              <a:rPr lang="en-US" sz="2400" dirty="0" smtClean="0"/>
              <a:t> </a:t>
            </a:r>
            <a:r>
              <a:rPr lang="ru-RU" sz="2400" dirty="0" smtClean="0"/>
              <a:t>Действия нет                </a:t>
            </a:r>
            <a:r>
              <a:rPr lang="en-US" sz="2400" dirty="0" smtClean="0"/>
              <a:t>      </a:t>
            </a:r>
            <a:r>
              <a:rPr lang="ru-RU" sz="2400" dirty="0" smtClean="0"/>
              <a:t>    </a:t>
            </a:r>
            <a:r>
              <a:rPr lang="en-US" sz="2400" dirty="0" smtClean="0"/>
              <a:t>v = const</a:t>
            </a:r>
            <a:endParaRPr lang="ru-RU" sz="2400" dirty="0"/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5786446" y="4357694"/>
            <a:ext cx="285752" cy="142876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42850"/>
          <a:ext cx="8858312" cy="6401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5820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FF0000"/>
                          </a:solidFill>
                          <a:latin typeface="Monotype Corsiva" pitchFamily="66" charset="0"/>
                        </a:rPr>
                        <a:t>Ньютон</a:t>
                      </a:r>
                      <a:endParaRPr lang="ru-RU" sz="4000" b="1" dirty="0">
                        <a:solidFill>
                          <a:srgbClr val="FF0000"/>
                        </a:solidFill>
                        <a:latin typeface="Monotype Corsiva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Первый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закон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Второй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закон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Третий</a:t>
                      </a:r>
                    </a:p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</a:rPr>
                        <a:t>закон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011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Физическая система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Макроскопическое тело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Система двух тел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538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Модель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Материальная точка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Система двух материальных</a:t>
                      </a:r>
                      <a:r>
                        <a:rPr lang="ru-RU" sz="2400" baseline="0" dirty="0" smtClean="0"/>
                        <a:t> точек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538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Описываемое явление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Состояние покоя или РПД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Движение с ускорением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Взаимодействие тел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32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Суть закона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Если </a:t>
                      </a:r>
                      <a:r>
                        <a:rPr lang="en-US" sz="2400" dirty="0" smtClean="0">
                          <a:latin typeface="Vectors_Times" pitchFamily="2" charset="0"/>
                          <a:cs typeface="Vectors_Times" pitchFamily="2" charset="0"/>
                        </a:rPr>
                        <a:t>F =</a:t>
                      </a:r>
                      <a:r>
                        <a:rPr lang="en-US" sz="2400" baseline="0" dirty="0" smtClean="0">
                          <a:latin typeface="Vectors_Times" pitchFamily="2" charset="0"/>
                          <a:cs typeface="Vectors_Times" pitchFamily="2" charset="0"/>
                        </a:rPr>
                        <a:t> 0,</a:t>
                      </a:r>
                    </a:p>
                    <a:p>
                      <a:pPr algn="ctr"/>
                      <a:r>
                        <a:rPr lang="ru-RU" sz="2400" baseline="0" dirty="0" smtClean="0">
                          <a:latin typeface="+mn-lt"/>
                          <a:cs typeface="Vectors_Times" pitchFamily="2" charset="0"/>
                        </a:rPr>
                        <a:t>то  </a:t>
                      </a:r>
                      <a:r>
                        <a:rPr lang="en-US" sz="2400" baseline="0" dirty="0" smtClean="0">
                          <a:latin typeface="Vectors_Times" pitchFamily="2" charset="0"/>
                          <a:cs typeface="Vectors_Times" pitchFamily="2" charset="0"/>
                        </a:rPr>
                        <a:t>V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const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Vectors_Times" pitchFamily="2" charset="0"/>
                          <a:cs typeface="Vectors_Times" pitchFamily="2" charset="0"/>
                        </a:rPr>
                        <a:t>F</a:t>
                      </a:r>
                      <a:r>
                        <a:rPr lang="en-US" sz="1200" dirty="0" smtClean="0">
                          <a:latin typeface="Vectors_Times" pitchFamily="2" charset="0"/>
                          <a:cs typeface="Vectors_Times" pitchFamily="2" charset="0"/>
                        </a:rPr>
                        <a:t>12</a:t>
                      </a:r>
                      <a:r>
                        <a:rPr lang="en-US" sz="2800" dirty="0" smtClean="0">
                          <a:latin typeface="Vectors_Times" pitchFamily="2" charset="0"/>
                          <a:cs typeface="Vectors_Times" pitchFamily="2" charset="0"/>
                        </a:rPr>
                        <a:t> = - F</a:t>
                      </a:r>
                      <a:r>
                        <a:rPr lang="en-US" sz="1200" dirty="0" smtClean="0">
                          <a:latin typeface="Vectors_Times" pitchFamily="2" charset="0"/>
                          <a:cs typeface="Vectors_Times" pitchFamily="2" charset="0"/>
                        </a:rPr>
                        <a:t>21</a:t>
                      </a:r>
                      <a:endParaRPr lang="ru-RU" sz="2800" dirty="0">
                        <a:latin typeface="Vectors_Times" pitchFamily="2" charset="0"/>
                        <a:cs typeface="Vectors_Times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9538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Примеры проявления</a:t>
                      </a:r>
                      <a:endParaRPr lang="ru-RU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Движение мете-орита вдали от притягивающих тел</a:t>
                      </a:r>
                      <a:endParaRPr lang="ru-R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Движение планет, падение тел на Землю, разгон машины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Arial" pitchFamily="34" charset="0"/>
                          <a:cs typeface="Arial" pitchFamily="34" charset="0"/>
                        </a:rPr>
                        <a:t>Взаимодействие Солнца</a:t>
                      </a:r>
                      <a:r>
                        <a:rPr lang="ru-RU" sz="2000" baseline="0" dirty="0" smtClean="0">
                          <a:latin typeface="Arial" pitchFamily="34" charset="0"/>
                          <a:cs typeface="Arial" pitchFamily="34" charset="0"/>
                        </a:rPr>
                        <a:t> и Земли, Земли и Луны, машины и дороги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929190" y="4000504"/>
          <a:ext cx="1000132" cy="1000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Equation" r:id="rId3" imgW="419100" imgH="419100" progId="Equation.3">
                  <p:embed/>
                </p:oleObj>
              </mc:Choice>
              <mc:Fallback>
                <p:oleObj name="Equation" r:id="rId3" imgW="419100" imgH="4191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4000504"/>
                        <a:ext cx="1000132" cy="10001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840</Words>
  <Application>Microsoft Office PowerPoint</Application>
  <PresentationFormat>Экран (4:3)</PresentationFormat>
  <Paragraphs>155</Paragraphs>
  <Slides>24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Calibri</vt:lpstr>
      <vt:lpstr>Monotype Corsiva</vt:lpstr>
      <vt:lpstr>Times New Roman</vt:lpstr>
      <vt:lpstr>Vectors_Times</vt:lpstr>
      <vt:lpstr>Wingdings</vt:lpstr>
      <vt:lpstr>Тема Office</vt:lpstr>
      <vt:lpstr>Equation</vt:lpstr>
      <vt:lpstr>УРОК  ФИЗИКИ  В  9  КЛАССЕ</vt:lpstr>
      <vt:lpstr>КАКИЕ   МЫ   ЗНАЕМ    ВИДЫ   ДВИЖЕНИЯ</vt:lpstr>
      <vt:lpstr>Зачем нужна динамика</vt:lpstr>
      <vt:lpstr>В  ЧЕМ   ПРИЧИНА  ДВИЖЕНИЯ ?</vt:lpstr>
      <vt:lpstr>Презентация PowerPoint</vt:lpstr>
      <vt:lpstr>УПРОЩЕНАЯ    ФОРМУЛИРОВКА     ЗАКОНОВ   НЬЮТОНА</vt:lpstr>
      <vt:lpstr>СИСТЕМЫ    ОТСЧЕТА</vt:lpstr>
      <vt:lpstr>Примеры  выполнения первого закона Ньютона</vt:lpstr>
      <vt:lpstr>Презентация PowerPoint</vt:lpstr>
      <vt:lpstr>М А С С А</vt:lpstr>
      <vt:lpstr>ОБЪЯСНИМ   ОПЫТЫ</vt:lpstr>
      <vt:lpstr>С  И  Л  А</vt:lpstr>
      <vt:lpstr>ХАРАКТЕРИСТИКИ     СИЛЫ</vt:lpstr>
      <vt:lpstr>РАВНОДЕЙСТВУЮЩАЯ   ДВУХ   СИЛ</vt:lpstr>
      <vt:lpstr>ТРЕТИЙ    ЗАКОН    НЬЮТОНА</vt:lpstr>
      <vt:lpstr>В Ы В О Д</vt:lpstr>
      <vt:lpstr>ЗАДАЧА 1</vt:lpstr>
      <vt:lpstr>РЕШЕНИЕ</vt:lpstr>
      <vt:lpstr>ЗАДАЧА 2</vt:lpstr>
      <vt:lpstr>АНАЛИЗ  ЗАДАЧИ</vt:lpstr>
      <vt:lpstr>ЗАДАЧА 2</vt:lpstr>
      <vt:lpstr>ЗАДАЧА 3</vt:lpstr>
      <vt:lpstr>ЗАДАЧА 3</vt:lpstr>
      <vt:lpstr>ДОМАШНЕЕ  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Законы Ньютона</dc:title>
  <dc:creator>ученик</dc:creator>
  <cp:lastModifiedBy>Учитель</cp:lastModifiedBy>
  <cp:revision>28</cp:revision>
  <dcterms:modified xsi:type="dcterms:W3CDTF">2020-11-23T08:23:33Z</dcterms:modified>
</cp:coreProperties>
</file>