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5" r:id="rId5"/>
    <p:sldId id="258" r:id="rId6"/>
    <p:sldId id="268" r:id="rId7"/>
    <p:sldId id="267" r:id="rId8"/>
    <p:sldId id="270" r:id="rId9"/>
    <p:sldId id="259" r:id="rId10"/>
    <p:sldId id="271" r:id="rId11"/>
    <p:sldId id="260" r:id="rId12"/>
    <p:sldId id="266" r:id="rId13"/>
    <p:sldId id="263" r:id="rId14"/>
    <p:sldId id="262" r:id="rId15"/>
    <p:sldId id="277" r:id="rId16"/>
    <p:sldId id="272" r:id="rId17"/>
    <p:sldId id="273" r:id="rId18"/>
    <p:sldId id="274" r:id="rId19"/>
    <p:sldId id="26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AE016-06ED-4966-80A2-F6340E51E581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0C18576-A3BD-4FF5-9BB7-FF9068EADD59}">
      <dgm:prSet phldrT="[Текст]"/>
      <dgm:spPr/>
      <dgm:t>
        <a:bodyPr/>
        <a:lstStyle/>
        <a:p>
          <a:r>
            <a:rPr lang="ru-RU" b="1" dirty="0" smtClean="0"/>
            <a:t>ВНУТРЕННЯЯ  ЭНЕРГИЯ</a:t>
          </a:r>
          <a:endParaRPr lang="ru-RU" b="1" dirty="0"/>
        </a:p>
      </dgm:t>
    </dgm:pt>
    <dgm:pt modelId="{7BA48B78-035B-4802-AB92-9C9F068D2764}" type="parTrans" cxnId="{22B4CA69-8FC6-4BF5-83A6-FB04F1D54044}">
      <dgm:prSet/>
      <dgm:spPr/>
      <dgm:t>
        <a:bodyPr/>
        <a:lstStyle/>
        <a:p>
          <a:endParaRPr lang="ru-RU"/>
        </a:p>
      </dgm:t>
    </dgm:pt>
    <dgm:pt modelId="{0DAD8F94-1F96-4D4D-8782-9B4FED10A58A}" type="sibTrans" cxnId="{22B4CA69-8FC6-4BF5-83A6-FB04F1D54044}">
      <dgm:prSet/>
      <dgm:spPr/>
      <dgm:t>
        <a:bodyPr/>
        <a:lstStyle/>
        <a:p>
          <a:endParaRPr lang="ru-RU"/>
        </a:p>
      </dgm:t>
    </dgm:pt>
    <dgm:pt modelId="{B75889C8-FB2A-489A-9273-B8083B23DE2C}">
      <dgm:prSet phldrT="[Текст]"/>
      <dgm:spPr/>
      <dgm:t>
        <a:bodyPr/>
        <a:lstStyle/>
        <a:p>
          <a:r>
            <a:rPr lang="ru-RU" b="1" dirty="0" smtClean="0"/>
            <a:t>КИНЕТИЧЕСКАЯ ЭНЕРГИЯ ДВИЖУЩИХСЯ МОЛЕКУЛ</a:t>
          </a:r>
          <a:endParaRPr lang="ru-RU" b="1" dirty="0"/>
        </a:p>
      </dgm:t>
    </dgm:pt>
    <dgm:pt modelId="{6A4BEBCB-28D6-47C5-B619-BC490E143DC2}" type="parTrans" cxnId="{E6451CD9-C032-426F-B36E-83806FD76FF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A9A35F73-9720-4A12-BB15-E4AB6595679C}" type="sibTrans" cxnId="{E6451CD9-C032-426F-B36E-83806FD76FF6}">
      <dgm:prSet/>
      <dgm:spPr/>
      <dgm:t>
        <a:bodyPr/>
        <a:lstStyle/>
        <a:p>
          <a:endParaRPr lang="ru-RU"/>
        </a:p>
      </dgm:t>
    </dgm:pt>
    <dgm:pt modelId="{79AB5318-14BF-4705-A5A3-76EC2E66C8B0}">
      <dgm:prSet phldrT="[Текст]"/>
      <dgm:spPr/>
      <dgm:t>
        <a:bodyPr/>
        <a:lstStyle/>
        <a:p>
          <a:r>
            <a:rPr lang="ru-RU" b="1" dirty="0" smtClean="0"/>
            <a:t>ПОТЕНЦИАЛЬНАЯ ЭНЕРГИЯ ВЗАИМОДЕЙСТВИЯ МОЛЕКУЛ</a:t>
          </a:r>
          <a:endParaRPr lang="ru-RU" b="1" dirty="0"/>
        </a:p>
      </dgm:t>
    </dgm:pt>
    <dgm:pt modelId="{2CF29B82-65E6-4B5A-86A4-9423B19874C9}" type="parTrans" cxnId="{4CF9C7DE-E2CE-4460-A993-044EFE0C633A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2CACFD53-7701-463A-9A32-455A031D66F8}" type="sibTrans" cxnId="{4CF9C7DE-E2CE-4460-A993-044EFE0C633A}">
      <dgm:prSet/>
      <dgm:spPr/>
      <dgm:t>
        <a:bodyPr/>
        <a:lstStyle/>
        <a:p>
          <a:endParaRPr lang="ru-RU"/>
        </a:p>
      </dgm:t>
    </dgm:pt>
    <dgm:pt modelId="{3A4F4957-E055-4F2F-A999-908B87AE57BD}" type="pres">
      <dgm:prSet presAssocID="{A0FAE016-06ED-4966-80A2-F6340E51E5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9096FA-3A3E-47CF-89B4-FA4D2EDDDC5B}" type="pres">
      <dgm:prSet presAssocID="{C0C18576-A3BD-4FF5-9BB7-FF9068EADD59}" presName="hierRoot1" presStyleCnt="0">
        <dgm:presLayoutVars>
          <dgm:hierBranch val="init"/>
        </dgm:presLayoutVars>
      </dgm:prSet>
      <dgm:spPr/>
    </dgm:pt>
    <dgm:pt modelId="{BE099D77-FD87-48EF-BCDF-DC00FC7A32ED}" type="pres">
      <dgm:prSet presAssocID="{C0C18576-A3BD-4FF5-9BB7-FF9068EADD59}" presName="rootComposite1" presStyleCnt="0"/>
      <dgm:spPr/>
    </dgm:pt>
    <dgm:pt modelId="{4B6B8912-7356-42A2-857B-909F3A212C6C}" type="pres">
      <dgm:prSet presAssocID="{C0C18576-A3BD-4FF5-9BB7-FF9068EADD59}" presName="rootText1" presStyleLbl="node0" presStyleIdx="0" presStyleCnt="1" custScaleX="170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BBB10-9EA8-4EBA-A144-83B51138C8B8}" type="pres">
      <dgm:prSet presAssocID="{C0C18576-A3BD-4FF5-9BB7-FF9068EADD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3B044B-FCBB-40D7-B141-105F4B284FB5}" type="pres">
      <dgm:prSet presAssocID="{C0C18576-A3BD-4FF5-9BB7-FF9068EADD59}" presName="hierChild2" presStyleCnt="0"/>
      <dgm:spPr/>
    </dgm:pt>
    <dgm:pt modelId="{FACDDCAD-5D12-4152-9484-0A8050379E0D}" type="pres">
      <dgm:prSet presAssocID="{6A4BEBCB-28D6-47C5-B619-BC490E143DC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0B49119-11A9-4033-B0B5-C0F3B5A97629}" type="pres">
      <dgm:prSet presAssocID="{B75889C8-FB2A-489A-9273-B8083B23DE2C}" presName="hierRoot2" presStyleCnt="0">
        <dgm:presLayoutVars>
          <dgm:hierBranch val="init"/>
        </dgm:presLayoutVars>
      </dgm:prSet>
      <dgm:spPr/>
    </dgm:pt>
    <dgm:pt modelId="{54BC70AC-E2A1-49F9-82D4-6BFB9AC1BAC0}" type="pres">
      <dgm:prSet presAssocID="{B75889C8-FB2A-489A-9273-B8083B23DE2C}" presName="rootComposite" presStyleCnt="0"/>
      <dgm:spPr/>
    </dgm:pt>
    <dgm:pt modelId="{D58A327B-E53A-4EB5-8340-DABB5FF0FF76}" type="pres">
      <dgm:prSet presAssocID="{B75889C8-FB2A-489A-9273-B8083B23DE2C}" presName="rootText" presStyleLbl="node2" presStyleIdx="0" presStyleCnt="2" custScaleX="210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ABB9C-C24A-411E-BE24-117F4D3A5BD2}" type="pres">
      <dgm:prSet presAssocID="{B75889C8-FB2A-489A-9273-B8083B23DE2C}" presName="rootConnector" presStyleLbl="node2" presStyleIdx="0" presStyleCnt="2"/>
      <dgm:spPr/>
      <dgm:t>
        <a:bodyPr/>
        <a:lstStyle/>
        <a:p>
          <a:endParaRPr lang="ru-RU"/>
        </a:p>
      </dgm:t>
    </dgm:pt>
    <dgm:pt modelId="{C6A46231-7E80-4A20-B68D-D94282CCDD8B}" type="pres">
      <dgm:prSet presAssocID="{B75889C8-FB2A-489A-9273-B8083B23DE2C}" presName="hierChild4" presStyleCnt="0"/>
      <dgm:spPr/>
    </dgm:pt>
    <dgm:pt modelId="{18C5E41A-B29F-4B1F-84E9-5CC1EC7832C8}" type="pres">
      <dgm:prSet presAssocID="{B75889C8-FB2A-489A-9273-B8083B23DE2C}" presName="hierChild5" presStyleCnt="0"/>
      <dgm:spPr/>
    </dgm:pt>
    <dgm:pt modelId="{2B1F6ED1-DCAB-41DD-A1F1-97DDB38A2851}" type="pres">
      <dgm:prSet presAssocID="{2CF29B82-65E6-4B5A-86A4-9423B19874C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2C101C1-B14C-4F51-884D-0EBAB3B0E69D}" type="pres">
      <dgm:prSet presAssocID="{79AB5318-14BF-4705-A5A3-76EC2E66C8B0}" presName="hierRoot2" presStyleCnt="0">
        <dgm:presLayoutVars>
          <dgm:hierBranch val="init"/>
        </dgm:presLayoutVars>
      </dgm:prSet>
      <dgm:spPr/>
    </dgm:pt>
    <dgm:pt modelId="{8B4A2B7C-83FC-4221-8BD9-BDF6152390E0}" type="pres">
      <dgm:prSet presAssocID="{79AB5318-14BF-4705-A5A3-76EC2E66C8B0}" presName="rootComposite" presStyleCnt="0"/>
      <dgm:spPr/>
    </dgm:pt>
    <dgm:pt modelId="{9314E954-4109-409E-A03E-4D58BEE7CB5F}" type="pres">
      <dgm:prSet presAssocID="{79AB5318-14BF-4705-A5A3-76EC2E66C8B0}" presName="rootText" presStyleLbl="node2" presStyleIdx="1" presStyleCnt="2" custScaleX="241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01FC2-D202-49A6-AA1F-1EC4421AD379}" type="pres">
      <dgm:prSet presAssocID="{79AB5318-14BF-4705-A5A3-76EC2E66C8B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F52D411-5C24-4E85-9CD5-ED36CD004C3D}" type="pres">
      <dgm:prSet presAssocID="{79AB5318-14BF-4705-A5A3-76EC2E66C8B0}" presName="hierChild4" presStyleCnt="0"/>
      <dgm:spPr/>
    </dgm:pt>
    <dgm:pt modelId="{544A1592-9905-45C2-A56B-5702F6ABFAB0}" type="pres">
      <dgm:prSet presAssocID="{79AB5318-14BF-4705-A5A3-76EC2E66C8B0}" presName="hierChild5" presStyleCnt="0"/>
      <dgm:spPr/>
    </dgm:pt>
    <dgm:pt modelId="{A05E99B6-AC3A-4F3C-B624-097CC38A415D}" type="pres">
      <dgm:prSet presAssocID="{C0C18576-A3BD-4FF5-9BB7-FF9068EADD59}" presName="hierChild3" presStyleCnt="0"/>
      <dgm:spPr/>
    </dgm:pt>
  </dgm:ptLst>
  <dgm:cxnLst>
    <dgm:cxn modelId="{0FBFA67E-140C-432F-97E5-90D8BBD28F46}" type="presOf" srcId="{6A4BEBCB-28D6-47C5-B619-BC490E143DC2}" destId="{FACDDCAD-5D12-4152-9484-0A8050379E0D}" srcOrd="0" destOrd="0" presId="urn:microsoft.com/office/officeart/2005/8/layout/orgChart1"/>
    <dgm:cxn modelId="{C2621C97-BD7B-4F16-A056-B8FAE3CA78DE}" type="presOf" srcId="{A0FAE016-06ED-4966-80A2-F6340E51E581}" destId="{3A4F4957-E055-4F2F-A999-908B87AE57BD}" srcOrd="0" destOrd="0" presId="urn:microsoft.com/office/officeart/2005/8/layout/orgChart1"/>
    <dgm:cxn modelId="{3669258F-31D6-4072-818B-B899A3B13663}" type="presOf" srcId="{B75889C8-FB2A-489A-9273-B8083B23DE2C}" destId="{D58A327B-E53A-4EB5-8340-DABB5FF0FF76}" srcOrd="0" destOrd="0" presId="urn:microsoft.com/office/officeart/2005/8/layout/orgChart1"/>
    <dgm:cxn modelId="{E6451CD9-C032-426F-B36E-83806FD76FF6}" srcId="{C0C18576-A3BD-4FF5-9BB7-FF9068EADD59}" destId="{B75889C8-FB2A-489A-9273-B8083B23DE2C}" srcOrd="0" destOrd="0" parTransId="{6A4BEBCB-28D6-47C5-B619-BC490E143DC2}" sibTransId="{A9A35F73-9720-4A12-BB15-E4AB6595679C}"/>
    <dgm:cxn modelId="{3B50A923-8DFF-4378-9ECA-E83876040365}" type="presOf" srcId="{B75889C8-FB2A-489A-9273-B8083B23DE2C}" destId="{78FABB9C-C24A-411E-BE24-117F4D3A5BD2}" srcOrd="1" destOrd="0" presId="urn:microsoft.com/office/officeart/2005/8/layout/orgChart1"/>
    <dgm:cxn modelId="{22B4CA69-8FC6-4BF5-83A6-FB04F1D54044}" srcId="{A0FAE016-06ED-4966-80A2-F6340E51E581}" destId="{C0C18576-A3BD-4FF5-9BB7-FF9068EADD59}" srcOrd="0" destOrd="0" parTransId="{7BA48B78-035B-4802-AB92-9C9F068D2764}" sibTransId="{0DAD8F94-1F96-4D4D-8782-9B4FED10A58A}"/>
    <dgm:cxn modelId="{093A02D6-2896-40F3-A811-C5063B2D6A37}" type="presOf" srcId="{C0C18576-A3BD-4FF5-9BB7-FF9068EADD59}" destId="{053BBB10-9EA8-4EBA-A144-83B51138C8B8}" srcOrd="1" destOrd="0" presId="urn:microsoft.com/office/officeart/2005/8/layout/orgChart1"/>
    <dgm:cxn modelId="{EF0001B1-3AF4-44A9-8082-73DC3B8649D5}" type="presOf" srcId="{2CF29B82-65E6-4B5A-86A4-9423B19874C9}" destId="{2B1F6ED1-DCAB-41DD-A1F1-97DDB38A2851}" srcOrd="0" destOrd="0" presId="urn:microsoft.com/office/officeart/2005/8/layout/orgChart1"/>
    <dgm:cxn modelId="{8CDF75C2-E9AB-4FDC-84C6-51FBB9A13FCF}" type="presOf" srcId="{79AB5318-14BF-4705-A5A3-76EC2E66C8B0}" destId="{61A01FC2-D202-49A6-AA1F-1EC4421AD379}" srcOrd="1" destOrd="0" presId="urn:microsoft.com/office/officeart/2005/8/layout/orgChart1"/>
    <dgm:cxn modelId="{15E3788B-FEB1-429C-9F7B-9E280A867CA7}" type="presOf" srcId="{C0C18576-A3BD-4FF5-9BB7-FF9068EADD59}" destId="{4B6B8912-7356-42A2-857B-909F3A212C6C}" srcOrd="0" destOrd="0" presId="urn:microsoft.com/office/officeart/2005/8/layout/orgChart1"/>
    <dgm:cxn modelId="{AE6F08BA-06E1-493A-8CC1-AF73426F67B0}" type="presOf" srcId="{79AB5318-14BF-4705-A5A3-76EC2E66C8B0}" destId="{9314E954-4109-409E-A03E-4D58BEE7CB5F}" srcOrd="0" destOrd="0" presId="urn:microsoft.com/office/officeart/2005/8/layout/orgChart1"/>
    <dgm:cxn modelId="{4CF9C7DE-E2CE-4460-A993-044EFE0C633A}" srcId="{C0C18576-A3BD-4FF5-9BB7-FF9068EADD59}" destId="{79AB5318-14BF-4705-A5A3-76EC2E66C8B0}" srcOrd="1" destOrd="0" parTransId="{2CF29B82-65E6-4B5A-86A4-9423B19874C9}" sibTransId="{2CACFD53-7701-463A-9A32-455A031D66F8}"/>
    <dgm:cxn modelId="{F3C11A60-7533-464F-AB6A-62B6295AD819}" type="presParOf" srcId="{3A4F4957-E055-4F2F-A999-908B87AE57BD}" destId="{309096FA-3A3E-47CF-89B4-FA4D2EDDDC5B}" srcOrd="0" destOrd="0" presId="urn:microsoft.com/office/officeart/2005/8/layout/orgChart1"/>
    <dgm:cxn modelId="{88FD9C82-DFD3-47F0-9C04-0905D2625A77}" type="presParOf" srcId="{309096FA-3A3E-47CF-89B4-FA4D2EDDDC5B}" destId="{BE099D77-FD87-48EF-BCDF-DC00FC7A32ED}" srcOrd="0" destOrd="0" presId="urn:microsoft.com/office/officeart/2005/8/layout/orgChart1"/>
    <dgm:cxn modelId="{59A117F4-087A-4E99-A760-5BAC1E6E5B87}" type="presParOf" srcId="{BE099D77-FD87-48EF-BCDF-DC00FC7A32ED}" destId="{4B6B8912-7356-42A2-857B-909F3A212C6C}" srcOrd="0" destOrd="0" presId="urn:microsoft.com/office/officeart/2005/8/layout/orgChart1"/>
    <dgm:cxn modelId="{DBC1649D-E871-4E4E-8363-ACCC0D1C3AE2}" type="presParOf" srcId="{BE099D77-FD87-48EF-BCDF-DC00FC7A32ED}" destId="{053BBB10-9EA8-4EBA-A144-83B51138C8B8}" srcOrd="1" destOrd="0" presId="urn:microsoft.com/office/officeart/2005/8/layout/orgChart1"/>
    <dgm:cxn modelId="{E6D2144A-E3F8-4BD2-90F1-6593FE8F517C}" type="presParOf" srcId="{309096FA-3A3E-47CF-89B4-FA4D2EDDDC5B}" destId="{093B044B-FCBB-40D7-B141-105F4B284FB5}" srcOrd="1" destOrd="0" presId="urn:microsoft.com/office/officeart/2005/8/layout/orgChart1"/>
    <dgm:cxn modelId="{06944ECC-9412-4B87-9D0C-6B99C32F060C}" type="presParOf" srcId="{093B044B-FCBB-40D7-B141-105F4B284FB5}" destId="{FACDDCAD-5D12-4152-9484-0A8050379E0D}" srcOrd="0" destOrd="0" presId="urn:microsoft.com/office/officeart/2005/8/layout/orgChart1"/>
    <dgm:cxn modelId="{E5ED89BC-1655-471A-87E9-74164E771036}" type="presParOf" srcId="{093B044B-FCBB-40D7-B141-105F4B284FB5}" destId="{90B49119-11A9-4033-B0B5-C0F3B5A97629}" srcOrd="1" destOrd="0" presId="urn:microsoft.com/office/officeart/2005/8/layout/orgChart1"/>
    <dgm:cxn modelId="{9AAD15AE-85C4-4341-AAE9-2E1C12140348}" type="presParOf" srcId="{90B49119-11A9-4033-B0B5-C0F3B5A97629}" destId="{54BC70AC-E2A1-49F9-82D4-6BFB9AC1BAC0}" srcOrd="0" destOrd="0" presId="urn:microsoft.com/office/officeart/2005/8/layout/orgChart1"/>
    <dgm:cxn modelId="{14F48625-F98C-485E-8BAE-83319AACBB17}" type="presParOf" srcId="{54BC70AC-E2A1-49F9-82D4-6BFB9AC1BAC0}" destId="{D58A327B-E53A-4EB5-8340-DABB5FF0FF76}" srcOrd="0" destOrd="0" presId="urn:microsoft.com/office/officeart/2005/8/layout/orgChart1"/>
    <dgm:cxn modelId="{58EEE26E-05DB-4941-A703-77669C02267B}" type="presParOf" srcId="{54BC70AC-E2A1-49F9-82D4-6BFB9AC1BAC0}" destId="{78FABB9C-C24A-411E-BE24-117F4D3A5BD2}" srcOrd="1" destOrd="0" presId="urn:microsoft.com/office/officeart/2005/8/layout/orgChart1"/>
    <dgm:cxn modelId="{1A7AAE41-309C-4BC3-AEE2-3EF463F84A1C}" type="presParOf" srcId="{90B49119-11A9-4033-B0B5-C0F3B5A97629}" destId="{C6A46231-7E80-4A20-B68D-D94282CCDD8B}" srcOrd="1" destOrd="0" presId="urn:microsoft.com/office/officeart/2005/8/layout/orgChart1"/>
    <dgm:cxn modelId="{A1DF6032-370E-4AE0-A8BA-728AEF905330}" type="presParOf" srcId="{90B49119-11A9-4033-B0B5-C0F3B5A97629}" destId="{18C5E41A-B29F-4B1F-84E9-5CC1EC7832C8}" srcOrd="2" destOrd="0" presId="urn:microsoft.com/office/officeart/2005/8/layout/orgChart1"/>
    <dgm:cxn modelId="{56947176-2819-4BFE-9DCD-FFCD15626A7D}" type="presParOf" srcId="{093B044B-FCBB-40D7-B141-105F4B284FB5}" destId="{2B1F6ED1-DCAB-41DD-A1F1-97DDB38A2851}" srcOrd="2" destOrd="0" presId="urn:microsoft.com/office/officeart/2005/8/layout/orgChart1"/>
    <dgm:cxn modelId="{55F2B816-360A-42D8-B59E-6DB35F80BDBE}" type="presParOf" srcId="{093B044B-FCBB-40D7-B141-105F4B284FB5}" destId="{22C101C1-B14C-4F51-884D-0EBAB3B0E69D}" srcOrd="3" destOrd="0" presId="urn:microsoft.com/office/officeart/2005/8/layout/orgChart1"/>
    <dgm:cxn modelId="{334899A3-C3F2-4BC3-B2BA-175F52DD39D3}" type="presParOf" srcId="{22C101C1-B14C-4F51-884D-0EBAB3B0E69D}" destId="{8B4A2B7C-83FC-4221-8BD9-BDF6152390E0}" srcOrd="0" destOrd="0" presId="urn:microsoft.com/office/officeart/2005/8/layout/orgChart1"/>
    <dgm:cxn modelId="{B8A0E708-45C5-4886-8ADF-B28EEB924B23}" type="presParOf" srcId="{8B4A2B7C-83FC-4221-8BD9-BDF6152390E0}" destId="{9314E954-4109-409E-A03E-4D58BEE7CB5F}" srcOrd="0" destOrd="0" presId="urn:microsoft.com/office/officeart/2005/8/layout/orgChart1"/>
    <dgm:cxn modelId="{A43E25D9-C12D-4AEB-8F07-7076FFD98655}" type="presParOf" srcId="{8B4A2B7C-83FC-4221-8BD9-BDF6152390E0}" destId="{61A01FC2-D202-49A6-AA1F-1EC4421AD379}" srcOrd="1" destOrd="0" presId="urn:microsoft.com/office/officeart/2005/8/layout/orgChart1"/>
    <dgm:cxn modelId="{42587531-5437-4F71-BEA4-E243C0AA39C8}" type="presParOf" srcId="{22C101C1-B14C-4F51-884D-0EBAB3B0E69D}" destId="{5F52D411-5C24-4E85-9CD5-ED36CD004C3D}" srcOrd="1" destOrd="0" presId="urn:microsoft.com/office/officeart/2005/8/layout/orgChart1"/>
    <dgm:cxn modelId="{498E40F6-E4E9-458B-AF55-FE33E9C57F8E}" type="presParOf" srcId="{22C101C1-B14C-4F51-884D-0EBAB3B0E69D}" destId="{544A1592-9905-45C2-A56B-5702F6ABFAB0}" srcOrd="2" destOrd="0" presId="urn:microsoft.com/office/officeart/2005/8/layout/orgChart1"/>
    <dgm:cxn modelId="{F7839796-72F8-4F4A-93AE-DFD625938F7D}" type="presParOf" srcId="{309096FA-3A3E-47CF-89B4-FA4D2EDDDC5B}" destId="{A05E99B6-AC3A-4F3C-B624-097CC38A41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CDC27-6578-4AEF-B1A0-F2025299BE88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2ACF9DB-CF4D-465C-8397-742230F458DB}">
      <dgm:prSet phldrT="[Текст]" custT="1"/>
      <dgm:spPr/>
      <dgm:t>
        <a:bodyPr/>
        <a:lstStyle/>
        <a:p>
          <a:r>
            <a:rPr lang="ru-RU" sz="3200" b="1" dirty="0" smtClean="0"/>
            <a:t>Внутренняя энергия тела зависит от:</a:t>
          </a:r>
          <a:endParaRPr lang="ru-RU" sz="3200" b="1" dirty="0"/>
        </a:p>
      </dgm:t>
    </dgm:pt>
    <dgm:pt modelId="{0ED86AA5-1DE1-4C57-B7E0-EAB2A5A99537}" type="parTrans" cxnId="{192487F4-D1B3-448F-B9C9-448802D621A8}">
      <dgm:prSet/>
      <dgm:spPr/>
      <dgm:t>
        <a:bodyPr/>
        <a:lstStyle/>
        <a:p>
          <a:endParaRPr lang="ru-RU"/>
        </a:p>
      </dgm:t>
    </dgm:pt>
    <dgm:pt modelId="{E6A1648D-7722-400A-AB80-0A1C313892FA}" type="sibTrans" cxnId="{192487F4-D1B3-448F-B9C9-448802D621A8}">
      <dgm:prSet/>
      <dgm:spPr/>
      <dgm:t>
        <a:bodyPr/>
        <a:lstStyle/>
        <a:p>
          <a:endParaRPr lang="ru-RU"/>
        </a:p>
      </dgm:t>
    </dgm:pt>
    <dgm:pt modelId="{9EFC22F3-BDBA-42F5-ABBD-88F66C3253BA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b="1" dirty="0" smtClean="0"/>
            <a:t>ТЕМПЕРАТУРЫ ТЕЛА</a:t>
          </a:r>
          <a:endParaRPr lang="ru-RU" b="1" dirty="0"/>
        </a:p>
      </dgm:t>
    </dgm:pt>
    <dgm:pt modelId="{9ECB2F44-C558-4F45-9AF5-17D40D98BA05}" type="parTrans" cxnId="{146C0B7E-C4FD-418F-A595-498C6263CD8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F882FA58-7372-4761-9F99-43874B74D180}" type="sibTrans" cxnId="{146C0B7E-C4FD-418F-A595-498C6263CD83}">
      <dgm:prSet/>
      <dgm:spPr/>
      <dgm:t>
        <a:bodyPr/>
        <a:lstStyle/>
        <a:p>
          <a:endParaRPr lang="ru-RU"/>
        </a:p>
      </dgm:t>
    </dgm:pt>
    <dgm:pt modelId="{727A4BFF-1399-4170-8F50-FC51BF838BE8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800" b="1" dirty="0" smtClean="0"/>
            <a:t>АГРЕГАТНОГО СОСТОЯНИЯ ВЕЩЕСТВА</a:t>
          </a:r>
          <a:endParaRPr lang="ru-RU" sz="2800" b="1" dirty="0"/>
        </a:p>
      </dgm:t>
    </dgm:pt>
    <dgm:pt modelId="{807799D3-F373-4D34-8DDD-1C9AC8C626AC}" type="parTrans" cxnId="{B317CB42-5F61-4B35-A39E-FD726E77B09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75035F44-A3C9-4314-A077-33B572BC4927}" type="sibTrans" cxnId="{B317CB42-5F61-4B35-A39E-FD726E77B09E}">
      <dgm:prSet/>
      <dgm:spPr/>
      <dgm:t>
        <a:bodyPr/>
        <a:lstStyle/>
        <a:p>
          <a:endParaRPr lang="ru-RU"/>
        </a:p>
      </dgm:t>
    </dgm:pt>
    <dgm:pt modelId="{FEE66F63-6AA8-438A-83DE-88AB709727ED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3200" b="1" dirty="0" smtClean="0"/>
            <a:t>МАССЫ ТЕЛА</a:t>
          </a:r>
          <a:endParaRPr lang="ru-RU" sz="3200" b="1" dirty="0"/>
        </a:p>
      </dgm:t>
    </dgm:pt>
    <dgm:pt modelId="{CE3F9E25-B271-497B-98BD-210C59B0FDA2}" type="parTrans" cxnId="{AF14B161-A332-4B30-B415-12005C344C4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A6984F38-0635-4FA2-B47D-951D76ED7BE2}" type="sibTrans" cxnId="{AF14B161-A332-4B30-B415-12005C344C4D}">
      <dgm:prSet/>
      <dgm:spPr/>
      <dgm:t>
        <a:bodyPr/>
        <a:lstStyle/>
        <a:p>
          <a:endParaRPr lang="ru-RU"/>
        </a:p>
      </dgm:t>
    </dgm:pt>
    <dgm:pt modelId="{E380F128-8A9C-4995-941B-68E3384E834C}" type="pres">
      <dgm:prSet presAssocID="{5ADCDC27-6578-4AEF-B1A0-F2025299BE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D0C211-E79B-4C81-A51F-32C16DDA40AE}" type="pres">
      <dgm:prSet presAssocID="{B2ACF9DB-CF4D-465C-8397-742230F458DB}" presName="hierRoot1" presStyleCnt="0">
        <dgm:presLayoutVars>
          <dgm:hierBranch val="init"/>
        </dgm:presLayoutVars>
      </dgm:prSet>
      <dgm:spPr/>
    </dgm:pt>
    <dgm:pt modelId="{6091264A-22A5-44A1-BD35-BD06D0188A7C}" type="pres">
      <dgm:prSet presAssocID="{B2ACF9DB-CF4D-465C-8397-742230F458DB}" presName="rootComposite1" presStyleCnt="0"/>
      <dgm:spPr/>
    </dgm:pt>
    <dgm:pt modelId="{0E982B07-A3CF-47D9-8BD5-200CFFF1EDEE}" type="pres">
      <dgm:prSet presAssocID="{B2ACF9DB-CF4D-465C-8397-742230F458DB}" presName="rootText1" presStyleLbl="node0" presStyleIdx="0" presStyleCnt="1" custScaleX="243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5ECE8-6211-407B-A685-A5B53CCB88E4}" type="pres">
      <dgm:prSet presAssocID="{B2ACF9DB-CF4D-465C-8397-742230F458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16E1DED-84D2-494F-9C88-5A9319721BDB}" type="pres">
      <dgm:prSet presAssocID="{B2ACF9DB-CF4D-465C-8397-742230F458DB}" presName="hierChild2" presStyleCnt="0"/>
      <dgm:spPr/>
    </dgm:pt>
    <dgm:pt modelId="{CB440BB4-1CFA-4D61-B53C-0E817B9F1F41}" type="pres">
      <dgm:prSet presAssocID="{9ECB2F44-C558-4F45-9AF5-17D40D98BA0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601BEF4-5E31-4B69-A2A5-C4437D6A4F2A}" type="pres">
      <dgm:prSet presAssocID="{9EFC22F3-BDBA-42F5-ABBD-88F66C3253BA}" presName="hierRoot2" presStyleCnt="0">
        <dgm:presLayoutVars>
          <dgm:hierBranch val="init"/>
        </dgm:presLayoutVars>
      </dgm:prSet>
      <dgm:spPr/>
    </dgm:pt>
    <dgm:pt modelId="{EDA8C8EF-240B-44F5-B4F6-4B664A277535}" type="pres">
      <dgm:prSet presAssocID="{9EFC22F3-BDBA-42F5-ABBD-88F66C3253BA}" presName="rootComposite" presStyleCnt="0"/>
      <dgm:spPr/>
    </dgm:pt>
    <dgm:pt modelId="{1CD9813D-6FB3-4796-BDA1-78D4736CCDD0}" type="pres">
      <dgm:prSet presAssocID="{9EFC22F3-BDBA-42F5-ABBD-88F66C3253B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559E4-893A-40CE-9407-11385C970D7D}" type="pres">
      <dgm:prSet presAssocID="{9EFC22F3-BDBA-42F5-ABBD-88F66C3253BA}" presName="rootConnector" presStyleLbl="node2" presStyleIdx="0" presStyleCnt="3"/>
      <dgm:spPr/>
      <dgm:t>
        <a:bodyPr/>
        <a:lstStyle/>
        <a:p>
          <a:endParaRPr lang="ru-RU"/>
        </a:p>
      </dgm:t>
    </dgm:pt>
    <dgm:pt modelId="{7F92E238-9E3D-4463-AAD3-842F599657BD}" type="pres">
      <dgm:prSet presAssocID="{9EFC22F3-BDBA-42F5-ABBD-88F66C3253BA}" presName="hierChild4" presStyleCnt="0"/>
      <dgm:spPr/>
    </dgm:pt>
    <dgm:pt modelId="{FD54A47B-1C4D-4B21-9FF0-3447FE601C4C}" type="pres">
      <dgm:prSet presAssocID="{9EFC22F3-BDBA-42F5-ABBD-88F66C3253BA}" presName="hierChild5" presStyleCnt="0"/>
      <dgm:spPr/>
    </dgm:pt>
    <dgm:pt modelId="{CACEC572-9FF7-4D1C-B159-90CCCE9A9697}" type="pres">
      <dgm:prSet presAssocID="{807799D3-F373-4D34-8DDD-1C9AC8C626A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DF2D8D5-0B4B-4424-97C9-4B5A35421E4F}" type="pres">
      <dgm:prSet presAssocID="{727A4BFF-1399-4170-8F50-FC51BF838BE8}" presName="hierRoot2" presStyleCnt="0">
        <dgm:presLayoutVars>
          <dgm:hierBranch val="init"/>
        </dgm:presLayoutVars>
      </dgm:prSet>
      <dgm:spPr/>
    </dgm:pt>
    <dgm:pt modelId="{80A0AB9E-C5B5-400E-B40F-FF3CE511688F}" type="pres">
      <dgm:prSet presAssocID="{727A4BFF-1399-4170-8F50-FC51BF838BE8}" presName="rootComposite" presStyleCnt="0"/>
      <dgm:spPr/>
    </dgm:pt>
    <dgm:pt modelId="{501EDDFC-8F68-4EBF-88B0-11FF3EA5A1A1}" type="pres">
      <dgm:prSet presAssocID="{727A4BFF-1399-4170-8F50-FC51BF838BE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B15A4-3107-4D56-9729-A85F329B9F90}" type="pres">
      <dgm:prSet presAssocID="{727A4BFF-1399-4170-8F50-FC51BF838BE8}" presName="rootConnector" presStyleLbl="node2" presStyleIdx="1" presStyleCnt="3"/>
      <dgm:spPr/>
      <dgm:t>
        <a:bodyPr/>
        <a:lstStyle/>
        <a:p>
          <a:endParaRPr lang="ru-RU"/>
        </a:p>
      </dgm:t>
    </dgm:pt>
    <dgm:pt modelId="{CBFC8F1E-0309-4235-9E37-7E91FA13BEC7}" type="pres">
      <dgm:prSet presAssocID="{727A4BFF-1399-4170-8F50-FC51BF838BE8}" presName="hierChild4" presStyleCnt="0"/>
      <dgm:spPr/>
    </dgm:pt>
    <dgm:pt modelId="{0A677A94-E27A-4AE5-8998-42368D566630}" type="pres">
      <dgm:prSet presAssocID="{727A4BFF-1399-4170-8F50-FC51BF838BE8}" presName="hierChild5" presStyleCnt="0"/>
      <dgm:spPr/>
    </dgm:pt>
    <dgm:pt modelId="{A20D6F94-CC86-4341-A95B-16D8576B3EDC}" type="pres">
      <dgm:prSet presAssocID="{CE3F9E25-B271-497B-98BD-210C59B0FDA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DEDC646-4E7F-467B-B680-52CA03C167CD}" type="pres">
      <dgm:prSet presAssocID="{FEE66F63-6AA8-438A-83DE-88AB709727ED}" presName="hierRoot2" presStyleCnt="0">
        <dgm:presLayoutVars>
          <dgm:hierBranch val="init"/>
        </dgm:presLayoutVars>
      </dgm:prSet>
      <dgm:spPr/>
    </dgm:pt>
    <dgm:pt modelId="{D1636B53-2CFA-41EF-A9C9-5C8E432E8F04}" type="pres">
      <dgm:prSet presAssocID="{FEE66F63-6AA8-438A-83DE-88AB709727ED}" presName="rootComposite" presStyleCnt="0"/>
      <dgm:spPr/>
    </dgm:pt>
    <dgm:pt modelId="{5553A8DA-09AE-42BD-9062-46B93E82567B}" type="pres">
      <dgm:prSet presAssocID="{FEE66F63-6AA8-438A-83DE-88AB709727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8764A-7E8B-4034-B42E-FDDEF5FC8E8F}" type="pres">
      <dgm:prSet presAssocID="{FEE66F63-6AA8-438A-83DE-88AB709727ED}" presName="rootConnector" presStyleLbl="node2" presStyleIdx="2" presStyleCnt="3"/>
      <dgm:spPr/>
      <dgm:t>
        <a:bodyPr/>
        <a:lstStyle/>
        <a:p>
          <a:endParaRPr lang="ru-RU"/>
        </a:p>
      </dgm:t>
    </dgm:pt>
    <dgm:pt modelId="{3D864F44-99AC-4A78-A89D-29A505B8E0EF}" type="pres">
      <dgm:prSet presAssocID="{FEE66F63-6AA8-438A-83DE-88AB709727ED}" presName="hierChild4" presStyleCnt="0"/>
      <dgm:spPr/>
    </dgm:pt>
    <dgm:pt modelId="{A1691F4C-9941-4578-93B4-AD8BB9BEFB0D}" type="pres">
      <dgm:prSet presAssocID="{FEE66F63-6AA8-438A-83DE-88AB709727ED}" presName="hierChild5" presStyleCnt="0"/>
      <dgm:spPr/>
    </dgm:pt>
    <dgm:pt modelId="{8E0D2B3D-C6FF-4B08-A3FF-F27CFF9C6654}" type="pres">
      <dgm:prSet presAssocID="{B2ACF9DB-CF4D-465C-8397-742230F458DB}" presName="hierChild3" presStyleCnt="0"/>
      <dgm:spPr/>
    </dgm:pt>
  </dgm:ptLst>
  <dgm:cxnLst>
    <dgm:cxn modelId="{192487F4-D1B3-448F-B9C9-448802D621A8}" srcId="{5ADCDC27-6578-4AEF-B1A0-F2025299BE88}" destId="{B2ACF9DB-CF4D-465C-8397-742230F458DB}" srcOrd="0" destOrd="0" parTransId="{0ED86AA5-1DE1-4C57-B7E0-EAB2A5A99537}" sibTransId="{E6A1648D-7722-400A-AB80-0A1C313892FA}"/>
    <dgm:cxn modelId="{3FD9225F-32A1-4B97-A681-4AE829141B04}" type="presOf" srcId="{B2ACF9DB-CF4D-465C-8397-742230F458DB}" destId="{BA55ECE8-6211-407B-A685-A5B53CCB88E4}" srcOrd="1" destOrd="0" presId="urn:microsoft.com/office/officeart/2005/8/layout/orgChart1"/>
    <dgm:cxn modelId="{1865A628-8C09-4E5E-A48C-4B2EA957FF38}" type="presOf" srcId="{9EFC22F3-BDBA-42F5-ABBD-88F66C3253BA}" destId="{C37559E4-893A-40CE-9407-11385C970D7D}" srcOrd="1" destOrd="0" presId="urn:microsoft.com/office/officeart/2005/8/layout/orgChart1"/>
    <dgm:cxn modelId="{48C0D298-B659-4513-9D8A-D9E2FC20E341}" type="presOf" srcId="{5ADCDC27-6578-4AEF-B1A0-F2025299BE88}" destId="{E380F128-8A9C-4995-941B-68E3384E834C}" srcOrd="0" destOrd="0" presId="urn:microsoft.com/office/officeart/2005/8/layout/orgChart1"/>
    <dgm:cxn modelId="{A80E2DE5-DDA1-421A-A40B-B5C2A4FB12D5}" type="presOf" srcId="{CE3F9E25-B271-497B-98BD-210C59B0FDA2}" destId="{A20D6F94-CC86-4341-A95B-16D8576B3EDC}" srcOrd="0" destOrd="0" presId="urn:microsoft.com/office/officeart/2005/8/layout/orgChart1"/>
    <dgm:cxn modelId="{AF14B161-A332-4B30-B415-12005C344C4D}" srcId="{B2ACF9DB-CF4D-465C-8397-742230F458DB}" destId="{FEE66F63-6AA8-438A-83DE-88AB709727ED}" srcOrd="2" destOrd="0" parTransId="{CE3F9E25-B271-497B-98BD-210C59B0FDA2}" sibTransId="{A6984F38-0635-4FA2-B47D-951D76ED7BE2}"/>
    <dgm:cxn modelId="{38BD1532-7707-4B93-ACC8-A3D5CFABA4B8}" type="presOf" srcId="{807799D3-F373-4D34-8DDD-1C9AC8C626AC}" destId="{CACEC572-9FF7-4D1C-B159-90CCCE9A9697}" srcOrd="0" destOrd="0" presId="urn:microsoft.com/office/officeart/2005/8/layout/orgChart1"/>
    <dgm:cxn modelId="{6284AAE5-77B8-455C-B843-9078F19AC1EA}" type="presOf" srcId="{9ECB2F44-C558-4F45-9AF5-17D40D98BA05}" destId="{CB440BB4-1CFA-4D61-B53C-0E817B9F1F41}" srcOrd="0" destOrd="0" presId="urn:microsoft.com/office/officeart/2005/8/layout/orgChart1"/>
    <dgm:cxn modelId="{DB1A9BB1-6E45-4160-AA70-93E5D51C3A6A}" type="presOf" srcId="{727A4BFF-1399-4170-8F50-FC51BF838BE8}" destId="{16DB15A4-3107-4D56-9729-A85F329B9F90}" srcOrd="1" destOrd="0" presId="urn:microsoft.com/office/officeart/2005/8/layout/orgChart1"/>
    <dgm:cxn modelId="{BE5563CA-2BD2-4D19-8CDE-7A40B695A3E6}" type="presOf" srcId="{727A4BFF-1399-4170-8F50-FC51BF838BE8}" destId="{501EDDFC-8F68-4EBF-88B0-11FF3EA5A1A1}" srcOrd="0" destOrd="0" presId="urn:microsoft.com/office/officeart/2005/8/layout/orgChart1"/>
    <dgm:cxn modelId="{146C0B7E-C4FD-418F-A595-498C6263CD83}" srcId="{B2ACF9DB-CF4D-465C-8397-742230F458DB}" destId="{9EFC22F3-BDBA-42F5-ABBD-88F66C3253BA}" srcOrd="0" destOrd="0" parTransId="{9ECB2F44-C558-4F45-9AF5-17D40D98BA05}" sibTransId="{F882FA58-7372-4761-9F99-43874B74D180}"/>
    <dgm:cxn modelId="{14AF2E0F-808A-4FA8-973B-7FFD1BE8D996}" type="presOf" srcId="{FEE66F63-6AA8-438A-83DE-88AB709727ED}" destId="{5553A8DA-09AE-42BD-9062-46B93E82567B}" srcOrd="0" destOrd="0" presId="urn:microsoft.com/office/officeart/2005/8/layout/orgChart1"/>
    <dgm:cxn modelId="{A86201AB-63AC-41FA-8628-58690E93625D}" type="presOf" srcId="{FEE66F63-6AA8-438A-83DE-88AB709727ED}" destId="{4AB8764A-7E8B-4034-B42E-FDDEF5FC8E8F}" srcOrd="1" destOrd="0" presId="urn:microsoft.com/office/officeart/2005/8/layout/orgChart1"/>
    <dgm:cxn modelId="{8C3C227C-28CA-45D8-984D-CB4E367626D1}" type="presOf" srcId="{B2ACF9DB-CF4D-465C-8397-742230F458DB}" destId="{0E982B07-A3CF-47D9-8BD5-200CFFF1EDEE}" srcOrd="0" destOrd="0" presId="urn:microsoft.com/office/officeart/2005/8/layout/orgChart1"/>
    <dgm:cxn modelId="{89ECDA43-317D-4DD6-AE80-E16D5FADF13B}" type="presOf" srcId="{9EFC22F3-BDBA-42F5-ABBD-88F66C3253BA}" destId="{1CD9813D-6FB3-4796-BDA1-78D4736CCDD0}" srcOrd="0" destOrd="0" presId="urn:microsoft.com/office/officeart/2005/8/layout/orgChart1"/>
    <dgm:cxn modelId="{B317CB42-5F61-4B35-A39E-FD726E77B09E}" srcId="{B2ACF9DB-CF4D-465C-8397-742230F458DB}" destId="{727A4BFF-1399-4170-8F50-FC51BF838BE8}" srcOrd="1" destOrd="0" parTransId="{807799D3-F373-4D34-8DDD-1C9AC8C626AC}" sibTransId="{75035F44-A3C9-4314-A077-33B572BC4927}"/>
    <dgm:cxn modelId="{B173D003-A444-4037-AF81-420ED5DE0ADE}" type="presParOf" srcId="{E380F128-8A9C-4995-941B-68E3384E834C}" destId="{9DD0C211-E79B-4C81-A51F-32C16DDA40AE}" srcOrd="0" destOrd="0" presId="urn:microsoft.com/office/officeart/2005/8/layout/orgChart1"/>
    <dgm:cxn modelId="{67BD8226-095B-4525-8EC2-91A39029C00F}" type="presParOf" srcId="{9DD0C211-E79B-4C81-A51F-32C16DDA40AE}" destId="{6091264A-22A5-44A1-BD35-BD06D0188A7C}" srcOrd="0" destOrd="0" presId="urn:microsoft.com/office/officeart/2005/8/layout/orgChart1"/>
    <dgm:cxn modelId="{004D5138-6820-49EC-BACE-956C30052D2D}" type="presParOf" srcId="{6091264A-22A5-44A1-BD35-BD06D0188A7C}" destId="{0E982B07-A3CF-47D9-8BD5-200CFFF1EDEE}" srcOrd="0" destOrd="0" presId="urn:microsoft.com/office/officeart/2005/8/layout/orgChart1"/>
    <dgm:cxn modelId="{DF2B357B-0233-45C4-900E-5B295968C7E9}" type="presParOf" srcId="{6091264A-22A5-44A1-BD35-BD06D0188A7C}" destId="{BA55ECE8-6211-407B-A685-A5B53CCB88E4}" srcOrd="1" destOrd="0" presId="urn:microsoft.com/office/officeart/2005/8/layout/orgChart1"/>
    <dgm:cxn modelId="{11C253C7-90F0-4E5C-B98E-870B460438C5}" type="presParOf" srcId="{9DD0C211-E79B-4C81-A51F-32C16DDA40AE}" destId="{916E1DED-84D2-494F-9C88-5A9319721BDB}" srcOrd="1" destOrd="0" presId="urn:microsoft.com/office/officeart/2005/8/layout/orgChart1"/>
    <dgm:cxn modelId="{190BD784-F0C0-4D4B-BBE4-2B529FDA164B}" type="presParOf" srcId="{916E1DED-84D2-494F-9C88-5A9319721BDB}" destId="{CB440BB4-1CFA-4D61-B53C-0E817B9F1F41}" srcOrd="0" destOrd="0" presId="urn:microsoft.com/office/officeart/2005/8/layout/orgChart1"/>
    <dgm:cxn modelId="{55DD161D-6AF7-436A-9187-F7DEDA81FC61}" type="presParOf" srcId="{916E1DED-84D2-494F-9C88-5A9319721BDB}" destId="{F601BEF4-5E31-4B69-A2A5-C4437D6A4F2A}" srcOrd="1" destOrd="0" presId="urn:microsoft.com/office/officeart/2005/8/layout/orgChart1"/>
    <dgm:cxn modelId="{3664A2E5-1A27-48BF-8556-8EEF64C937CB}" type="presParOf" srcId="{F601BEF4-5E31-4B69-A2A5-C4437D6A4F2A}" destId="{EDA8C8EF-240B-44F5-B4F6-4B664A277535}" srcOrd="0" destOrd="0" presId="urn:microsoft.com/office/officeart/2005/8/layout/orgChart1"/>
    <dgm:cxn modelId="{A513B133-42B5-4F2E-BAA7-8790D182290D}" type="presParOf" srcId="{EDA8C8EF-240B-44F5-B4F6-4B664A277535}" destId="{1CD9813D-6FB3-4796-BDA1-78D4736CCDD0}" srcOrd="0" destOrd="0" presId="urn:microsoft.com/office/officeart/2005/8/layout/orgChart1"/>
    <dgm:cxn modelId="{3AC238A4-F0F4-470F-A5D8-AD27C28B1AA8}" type="presParOf" srcId="{EDA8C8EF-240B-44F5-B4F6-4B664A277535}" destId="{C37559E4-893A-40CE-9407-11385C970D7D}" srcOrd="1" destOrd="0" presId="urn:microsoft.com/office/officeart/2005/8/layout/orgChart1"/>
    <dgm:cxn modelId="{1229F3E4-2C5B-41F0-9A05-B598403CB0A3}" type="presParOf" srcId="{F601BEF4-5E31-4B69-A2A5-C4437D6A4F2A}" destId="{7F92E238-9E3D-4463-AAD3-842F599657BD}" srcOrd="1" destOrd="0" presId="urn:microsoft.com/office/officeart/2005/8/layout/orgChart1"/>
    <dgm:cxn modelId="{4E93FCAF-864E-4515-95E4-DBD069CEB16C}" type="presParOf" srcId="{F601BEF4-5E31-4B69-A2A5-C4437D6A4F2A}" destId="{FD54A47B-1C4D-4B21-9FF0-3447FE601C4C}" srcOrd="2" destOrd="0" presId="urn:microsoft.com/office/officeart/2005/8/layout/orgChart1"/>
    <dgm:cxn modelId="{725E1B09-732C-407E-864E-FC6646DB7231}" type="presParOf" srcId="{916E1DED-84D2-494F-9C88-5A9319721BDB}" destId="{CACEC572-9FF7-4D1C-B159-90CCCE9A9697}" srcOrd="2" destOrd="0" presId="urn:microsoft.com/office/officeart/2005/8/layout/orgChart1"/>
    <dgm:cxn modelId="{01FD4976-65E9-4AB0-B415-E08D2EAB9001}" type="presParOf" srcId="{916E1DED-84D2-494F-9C88-5A9319721BDB}" destId="{4DF2D8D5-0B4B-4424-97C9-4B5A35421E4F}" srcOrd="3" destOrd="0" presId="urn:microsoft.com/office/officeart/2005/8/layout/orgChart1"/>
    <dgm:cxn modelId="{9AF74D8F-D007-4A26-8BDB-1A3F450289A1}" type="presParOf" srcId="{4DF2D8D5-0B4B-4424-97C9-4B5A35421E4F}" destId="{80A0AB9E-C5B5-400E-B40F-FF3CE511688F}" srcOrd="0" destOrd="0" presId="urn:microsoft.com/office/officeart/2005/8/layout/orgChart1"/>
    <dgm:cxn modelId="{C1DA8913-868B-4E6A-9809-15464C743EB9}" type="presParOf" srcId="{80A0AB9E-C5B5-400E-B40F-FF3CE511688F}" destId="{501EDDFC-8F68-4EBF-88B0-11FF3EA5A1A1}" srcOrd="0" destOrd="0" presId="urn:microsoft.com/office/officeart/2005/8/layout/orgChart1"/>
    <dgm:cxn modelId="{F08EF6DF-0C0F-4D97-94C1-AEAB1C652621}" type="presParOf" srcId="{80A0AB9E-C5B5-400E-B40F-FF3CE511688F}" destId="{16DB15A4-3107-4D56-9729-A85F329B9F90}" srcOrd="1" destOrd="0" presId="urn:microsoft.com/office/officeart/2005/8/layout/orgChart1"/>
    <dgm:cxn modelId="{DCDCA2B3-B29A-40F0-B0AC-92462EFBAEFE}" type="presParOf" srcId="{4DF2D8D5-0B4B-4424-97C9-4B5A35421E4F}" destId="{CBFC8F1E-0309-4235-9E37-7E91FA13BEC7}" srcOrd="1" destOrd="0" presId="urn:microsoft.com/office/officeart/2005/8/layout/orgChart1"/>
    <dgm:cxn modelId="{BB79FCC1-6E01-44D4-B0EE-D7C3B9BCE3AC}" type="presParOf" srcId="{4DF2D8D5-0B4B-4424-97C9-4B5A35421E4F}" destId="{0A677A94-E27A-4AE5-8998-42368D566630}" srcOrd="2" destOrd="0" presId="urn:microsoft.com/office/officeart/2005/8/layout/orgChart1"/>
    <dgm:cxn modelId="{BEC89A24-E5BC-4439-A144-86CCD74DF4B7}" type="presParOf" srcId="{916E1DED-84D2-494F-9C88-5A9319721BDB}" destId="{A20D6F94-CC86-4341-A95B-16D8576B3EDC}" srcOrd="4" destOrd="0" presId="urn:microsoft.com/office/officeart/2005/8/layout/orgChart1"/>
    <dgm:cxn modelId="{E84A3DF8-DBB7-4C4E-8D4B-089C0CB82A00}" type="presParOf" srcId="{916E1DED-84D2-494F-9C88-5A9319721BDB}" destId="{1DEDC646-4E7F-467B-B680-52CA03C167CD}" srcOrd="5" destOrd="0" presId="urn:microsoft.com/office/officeart/2005/8/layout/orgChart1"/>
    <dgm:cxn modelId="{8A36A13D-5A3F-4E4B-89DB-D591967176EF}" type="presParOf" srcId="{1DEDC646-4E7F-467B-B680-52CA03C167CD}" destId="{D1636B53-2CFA-41EF-A9C9-5C8E432E8F04}" srcOrd="0" destOrd="0" presId="urn:microsoft.com/office/officeart/2005/8/layout/orgChart1"/>
    <dgm:cxn modelId="{5BE67A70-275C-42DA-A335-89BF4588D481}" type="presParOf" srcId="{D1636B53-2CFA-41EF-A9C9-5C8E432E8F04}" destId="{5553A8DA-09AE-42BD-9062-46B93E82567B}" srcOrd="0" destOrd="0" presId="urn:microsoft.com/office/officeart/2005/8/layout/orgChart1"/>
    <dgm:cxn modelId="{253EFE6D-0FB8-4490-8137-1E2D92A390FD}" type="presParOf" srcId="{D1636B53-2CFA-41EF-A9C9-5C8E432E8F04}" destId="{4AB8764A-7E8B-4034-B42E-FDDEF5FC8E8F}" srcOrd="1" destOrd="0" presId="urn:microsoft.com/office/officeart/2005/8/layout/orgChart1"/>
    <dgm:cxn modelId="{30A9F46A-EE34-4922-ADDB-7A55FB003220}" type="presParOf" srcId="{1DEDC646-4E7F-467B-B680-52CA03C167CD}" destId="{3D864F44-99AC-4A78-A89D-29A505B8E0EF}" srcOrd="1" destOrd="0" presId="urn:microsoft.com/office/officeart/2005/8/layout/orgChart1"/>
    <dgm:cxn modelId="{00BF9392-5C9B-46E1-BC14-2A183CAC1A8C}" type="presParOf" srcId="{1DEDC646-4E7F-467B-B680-52CA03C167CD}" destId="{A1691F4C-9941-4578-93B4-AD8BB9BEFB0D}" srcOrd="2" destOrd="0" presId="urn:microsoft.com/office/officeart/2005/8/layout/orgChart1"/>
    <dgm:cxn modelId="{D8074EE3-AA47-44BE-946C-45C79CEBA11E}" type="presParOf" srcId="{9DD0C211-E79B-4C81-A51F-32C16DDA40AE}" destId="{8E0D2B3D-C6FF-4B08-A3FF-F27CFF9C66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F6ED1-DCAB-41DD-A1F1-97DDB38A2851}">
      <dsp:nvSpPr>
        <dsp:cNvPr id="0" name=""/>
        <dsp:cNvSpPr/>
      </dsp:nvSpPr>
      <dsp:spPr>
        <a:xfrm>
          <a:off x="4572000" y="962552"/>
          <a:ext cx="2222360" cy="40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80"/>
              </a:lnTo>
              <a:lnTo>
                <a:pt x="2222360" y="201880"/>
              </a:lnTo>
              <a:lnTo>
                <a:pt x="2222360" y="403761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ACDDCAD-5D12-4152-9484-0A8050379E0D}">
      <dsp:nvSpPr>
        <dsp:cNvPr id="0" name=""/>
        <dsp:cNvSpPr/>
      </dsp:nvSpPr>
      <dsp:spPr>
        <a:xfrm>
          <a:off x="2051452" y="962552"/>
          <a:ext cx="2520547" cy="403761"/>
        </a:xfrm>
        <a:custGeom>
          <a:avLst/>
          <a:gdLst/>
          <a:ahLst/>
          <a:cxnLst/>
          <a:rect l="0" t="0" r="0" b="0"/>
          <a:pathLst>
            <a:path>
              <a:moveTo>
                <a:pt x="2520547" y="0"/>
              </a:moveTo>
              <a:lnTo>
                <a:pt x="2520547" y="201880"/>
              </a:lnTo>
              <a:lnTo>
                <a:pt x="0" y="201880"/>
              </a:lnTo>
              <a:lnTo>
                <a:pt x="0" y="403761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4B6B8912-7356-42A2-857B-909F3A212C6C}">
      <dsp:nvSpPr>
        <dsp:cNvPr id="0" name=""/>
        <dsp:cNvSpPr/>
      </dsp:nvSpPr>
      <dsp:spPr>
        <a:xfrm>
          <a:off x="2928921" y="1215"/>
          <a:ext cx="3286156" cy="961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ВНУТРЕННЯЯ  ЭНЕРГИЯ</a:t>
          </a:r>
          <a:endParaRPr lang="ru-RU" sz="2500" b="1" kern="1200" dirty="0"/>
        </a:p>
      </dsp:txBody>
      <dsp:txXfrm>
        <a:off x="2928921" y="1215"/>
        <a:ext cx="3286156" cy="961336"/>
      </dsp:txXfrm>
    </dsp:sp>
    <dsp:sp modelId="{D58A327B-E53A-4EB5-8340-DABB5FF0FF76}">
      <dsp:nvSpPr>
        <dsp:cNvPr id="0" name=""/>
        <dsp:cNvSpPr/>
      </dsp:nvSpPr>
      <dsp:spPr>
        <a:xfrm>
          <a:off x="30972" y="1366313"/>
          <a:ext cx="4040959" cy="961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КИНЕТИЧЕСКАЯ ЭНЕРГИЯ ДВИЖУЩИХСЯ МОЛЕКУЛ</a:t>
          </a:r>
          <a:endParaRPr lang="ru-RU" sz="2500" b="1" kern="1200" dirty="0"/>
        </a:p>
      </dsp:txBody>
      <dsp:txXfrm>
        <a:off x="30972" y="1366313"/>
        <a:ext cx="4040959" cy="961336"/>
      </dsp:txXfrm>
    </dsp:sp>
    <dsp:sp modelId="{9314E954-4109-409E-A03E-4D58BEE7CB5F}">
      <dsp:nvSpPr>
        <dsp:cNvPr id="0" name=""/>
        <dsp:cNvSpPr/>
      </dsp:nvSpPr>
      <dsp:spPr>
        <a:xfrm>
          <a:off x="4475693" y="1366313"/>
          <a:ext cx="4637334" cy="961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ПОТЕНЦИАЛЬНАЯ ЭНЕРГИЯ ВЗАИМОДЕЙСТВИЯ МОЛЕКУЛ</a:t>
          </a:r>
          <a:endParaRPr lang="ru-RU" sz="2500" b="1" kern="1200" dirty="0"/>
        </a:p>
      </dsp:txBody>
      <dsp:txXfrm>
        <a:off x="4475693" y="1366313"/>
        <a:ext cx="4637334" cy="961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D6F94-CC86-4341-A95B-16D8576B3EDC}">
      <dsp:nvSpPr>
        <dsp:cNvPr id="0" name=""/>
        <dsp:cNvSpPr/>
      </dsp:nvSpPr>
      <dsp:spPr>
        <a:xfrm>
          <a:off x="4572000" y="1398083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CACEC572-9FF7-4D1C-B159-90CCCE9A9697}">
      <dsp:nvSpPr>
        <dsp:cNvPr id="0" name=""/>
        <dsp:cNvSpPr/>
      </dsp:nvSpPr>
      <dsp:spPr>
        <a:xfrm>
          <a:off x="4526280" y="1398083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CB440BB4-1CFA-4D61-B53C-0E817B9F1F41}">
      <dsp:nvSpPr>
        <dsp:cNvPr id="0" name=""/>
        <dsp:cNvSpPr/>
      </dsp:nvSpPr>
      <dsp:spPr>
        <a:xfrm>
          <a:off x="1337276" y="1398083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0E982B07-A3CF-47D9-8BD5-200CFFF1EDEE}">
      <dsp:nvSpPr>
        <dsp:cNvPr id="0" name=""/>
        <dsp:cNvSpPr/>
      </dsp:nvSpPr>
      <dsp:spPr>
        <a:xfrm>
          <a:off x="1317600" y="61420"/>
          <a:ext cx="6508798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Внутренняя энергия тела зависит от:</a:t>
          </a:r>
          <a:endParaRPr lang="ru-RU" sz="3200" b="1" kern="1200" dirty="0"/>
        </a:p>
      </dsp:txBody>
      <dsp:txXfrm>
        <a:off x="1317600" y="61420"/>
        <a:ext cx="6508798" cy="1336662"/>
      </dsp:txXfrm>
    </dsp:sp>
    <dsp:sp modelId="{1CD9813D-6FB3-4796-BDA1-78D4736CCDD0}">
      <dsp:nvSpPr>
        <dsp:cNvPr id="0" name=""/>
        <dsp:cNvSpPr/>
      </dsp:nvSpPr>
      <dsp:spPr>
        <a:xfrm>
          <a:off x="613" y="1959481"/>
          <a:ext cx="2673325" cy="1336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ТЕМПЕРАТУРЫ ТЕЛА</a:t>
          </a:r>
          <a:endParaRPr lang="ru-RU" sz="2800" b="1" kern="1200" dirty="0"/>
        </a:p>
      </dsp:txBody>
      <dsp:txXfrm>
        <a:off x="613" y="1959481"/>
        <a:ext cx="2673325" cy="1336662"/>
      </dsp:txXfrm>
    </dsp:sp>
    <dsp:sp modelId="{501EDDFC-8F68-4EBF-88B0-11FF3EA5A1A1}">
      <dsp:nvSpPr>
        <dsp:cNvPr id="0" name=""/>
        <dsp:cNvSpPr/>
      </dsp:nvSpPr>
      <dsp:spPr>
        <a:xfrm>
          <a:off x="3235337" y="1959481"/>
          <a:ext cx="2673325" cy="1336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АГРЕГАТНОГО СОСТОЯНИЯ ВЕЩЕСТВА</a:t>
          </a:r>
          <a:endParaRPr lang="ru-RU" sz="2800" b="1" kern="1200" dirty="0"/>
        </a:p>
      </dsp:txBody>
      <dsp:txXfrm>
        <a:off x="3235337" y="1959481"/>
        <a:ext cx="2673325" cy="1336662"/>
      </dsp:txXfrm>
    </dsp:sp>
    <dsp:sp modelId="{5553A8DA-09AE-42BD-9062-46B93E82567B}">
      <dsp:nvSpPr>
        <dsp:cNvPr id="0" name=""/>
        <dsp:cNvSpPr/>
      </dsp:nvSpPr>
      <dsp:spPr>
        <a:xfrm>
          <a:off x="6470060" y="1959481"/>
          <a:ext cx="2673325" cy="1336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МАССЫ ТЕЛА</a:t>
          </a:r>
          <a:endParaRPr lang="ru-RU" sz="3200" b="1" kern="1200" dirty="0"/>
        </a:p>
      </dsp:txBody>
      <dsp:txXfrm>
        <a:off x="6470060" y="1959481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2D39-869F-4D06-AA5B-62B702592283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221E-DC07-4CCD-AFCD-03C0E4C9E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ТЕПЛОВОЕ ДВИЖЕНИЕ. ТЕМПЕРАТУРА.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ВНУТРЕННЯЯ ЭНЕРГИЯ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576" r="65808" b="3333"/>
          <a:stretch>
            <a:fillRect/>
          </a:stretch>
        </p:blipFill>
        <p:spPr bwMode="auto">
          <a:xfrm rot="1523163">
            <a:off x="7032031" y="2290150"/>
            <a:ext cx="1285884" cy="41433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5042" t="54160" r="44745" b="18130"/>
          <a:stretch>
            <a:fillRect/>
          </a:stretch>
        </p:blipFill>
        <p:spPr bwMode="auto">
          <a:xfrm>
            <a:off x="214282" y="3286124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49020" y="5753685"/>
            <a:ext cx="307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класс </a:t>
            </a:r>
            <a:br>
              <a:rPr lang="ru-RU" dirty="0" smtClean="0"/>
            </a:br>
            <a:r>
              <a:rPr lang="ru-RU" dirty="0" smtClean="0"/>
              <a:t>Урок №1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ТЕМПЕРАТУРНЫЕ  ШКАЛЫ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4767" t="29803" r="14188" b="19792"/>
          <a:stretch>
            <a:fillRect/>
          </a:stretch>
        </p:blipFill>
        <p:spPr bwMode="auto">
          <a:xfrm>
            <a:off x="285720" y="928670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46434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619">
                <a:tc>
                  <a:txBody>
                    <a:bodyPr/>
                    <a:lstStyle/>
                    <a:p>
                      <a:r>
                        <a:rPr lang="ru-RU" sz="1600" b="1" dirty="0"/>
                        <a:t> 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Шкала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Цельсия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Шкала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Фаренгейта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Шкала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Реомюра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Шкала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Кельвина</a:t>
                      </a:r>
                    </a:p>
                  </a:txBody>
                  <a:tcPr marL="28645" marR="28645" marT="14323" marB="143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0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КЕМ И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КОГДА 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ВВЕДЕНА</a:t>
                      </a:r>
                      <a:endParaRPr lang="ru-RU" sz="18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А. </a:t>
                      </a:r>
                      <a:r>
                        <a:rPr lang="ru-RU" sz="1800" b="1" dirty="0" smtClean="0"/>
                        <a:t>Цельсий</a:t>
                      </a:r>
                      <a:r>
                        <a:rPr lang="ru-RU" sz="1600" b="1" dirty="0" smtClean="0"/>
                        <a:t/>
                      </a:r>
                      <a:br>
                        <a:rPr lang="ru-RU" sz="1600" b="1" dirty="0" smtClean="0"/>
                      </a:br>
                      <a:r>
                        <a:rPr lang="ru-RU" sz="1600" b="1" dirty="0" smtClean="0"/>
                        <a:t>шведский</a:t>
                      </a:r>
                      <a:r>
                        <a:rPr lang="ru-RU" sz="1600" b="1" dirty="0"/>
                        <a:t/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физик</a:t>
                      </a:r>
                      <a:br>
                        <a:rPr lang="ru-RU" sz="1600" b="1" dirty="0"/>
                      </a:br>
                      <a:r>
                        <a:rPr lang="ru-RU" sz="2000" b="1" dirty="0"/>
                        <a:t>1742 г. 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Фаренгейт</a:t>
                      </a:r>
                      <a:r>
                        <a:rPr lang="ru-RU" sz="1600" b="1" dirty="0"/>
                        <a:t/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стеклодув из Голландии</a:t>
                      </a:r>
                      <a:br>
                        <a:rPr lang="ru-RU" sz="1600" b="1" dirty="0"/>
                      </a:br>
                      <a:r>
                        <a:rPr lang="ru-RU" sz="2000" b="1" dirty="0"/>
                        <a:t>1724 г. </a:t>
                      </a:r>
                      <a:endParaRPr lang="ru-RU" sz="16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Реомюр </a:t>
                      </a:r>
                      <a:r>
                        <a:rPr lang="ru-RU" sz="1600" b="1" dirty="0"/>
                        <a:t>французский физик </a:t>
                      </a:r>
                      <a:br>
                        <a:rPr lang="ru-RU" sz="1600" b="1" dirty="0"/>
                      </a:br>
                      <a:r>
                        <a:rPr lang="ru-RU" sz="2000" b="1" dirty="0"/>
                        <a:t>1726 г.</a:t>
                      </a:r>
                      <a:endParaRPr lang="ru-RU" sz="16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Томсон</a:t>
                      </a:r>
                      <a:r>
                        <a:rPr lang="ru-RU" sz="1600" b="1" dirty="0"/>
                        <a:t>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(лорд Кельвин)</a:t>
                      </a:r>
                      <a:br>
                        <a:rPr lang="ru-RU" sz="1600" b="1" dirty="0"/>
                      </a:br>
                      <a:r>
                        <a:rPr lang="ru-RU" sz="1600" b="1" dirty="0" smtClean="0"/>
                        <a:t>английский </a:t>
                      </a:r>
                      <a:r>
                        <a:rPr lang="ru-RU" sz="1600" b="1" dirty="0"/>
                        <a:t>физик </a:t>
                      </a:r>
                      <a:br>
                        <a:rPr lang="ru-RU" sz="1600" b="1" dirty="0"/>
                      </a:br>
                      <a:r>
                        <a:rPr lang="ru-RU" sz="2000" b="1" dirty="0"/>
                        <a:t>1848 г. </a:t>
                      </a:r>
                      <a:endParaRPr lang="ru-RU" sz="1600" b="1" dirty="0"/>
                    </a:p>
                  </a:txBody>
                  <a:tcPr marL="28645" marR="28645" marT="14323" marB="143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ОБОЗНАЧЕНИЕ</a:t>
                      </a:r>
                      <a:endParaRPr lang="ru-RU" sz="18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itchFamily="18" charset="0"/>
                        </a:rPr>
                        <a:t>C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itchFamily="18" charset="0"/>
                        </a:rPr>
                        <a:t>F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itchFamily="18" charset="0"/>
                        </a:rPr>
                        <a:t>R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ambria" pitchFamily="18" charset="0"/>
                        </a:rPr>
                        <a:t>К</a:t>
                      </a:r>
                    </a:p>
                  </a:txBody>
                  <a:tcPr marL="28645" marR="28645" marT="14323" marB="143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0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ОПОРНЫЕ 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ТОЧКИ</a:t>
                      </a:r>
                      <a:endParaRPr lang="ru-RU" sz="18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0C </a:t>
                      </a:r>
                      <a:r>
                        <a:rPr lang="ru-RU" sz="1600" b="1" dirty="0"/>
                        <a:t/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– </a:t>
                      </a:r>
                      <a:r>
                        <a:rPr lang="ru-RU" sz="1600" b="1" dirty="0" smtClean="0"/>
                        <a:t>температура </a:t>
                      </a:r>
                      <a:r>
                        <a:rPr lang="ru-RU" sz="1600" b="1" dirty="0"/>
                        <a:t>таяния льда,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100C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– </a:t>
                      </a:r>
                      <a:r>
                        <a:rPr lang="ru-RU" sz="1600" b="1" dirty="0" smtClean="0"/>
                        <a:t>температура кипения воды</a:t>
                      </a:r>
                      <a:endParaRPr lang="ru-RU" sz="16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32F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– </a:t>
                      </a:r>
                      <a:r>
                        <a:rPr lang="ru-RU" sz="1600" b="1" dirty="0" smtClean="0"/>
                        <a:t>температура </a:t>
                      </a:r>
                      <a:r>
                        <a:rPr lang="ru-RU" sz="1600" b="1" dirty="0"/>
                        <a:t>таяния льда,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212F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– </a:t>
                      </a:r>
                      <a:r>
                        <a:rPr lang="ru-RU" sz="1600" b="1" dirty="0" smtClean="0"/>
                        <a:t>температура </a:t>
                      </a:r>
                      <a:r>
                        <a:rPr lang="ru-RU" sz="1600" b="1" dirty="0"/>
                        <a:t>кипения </a:t>
                      </a:r>
                      <a:r>
                        <a:rPr lang="ru-RU" sz="1600" b="1" dirty="0" smtClean="0"/>
                        <a:t>воды </a:t>
                      </a:r>
                      <a:endParaRPr lang="ru-RU" sz="16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0R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– </a:t>
                      </a:r>
                      <a:r>
                        <a:rPr lang="ru-RU" sz="1600" b="1" dirty="0" smtClean="0"/>
                        <a:t>температура </a:t>
                      </a:r>
                      <a:r>
                        <a:rPr lang="ru-RU" sz="1600" b="1" dirty="0"/>
                        <a:t>таяния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льда,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80R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– </a:t>
                      </a:r>
                      <a:r>
                        <a:rPr lang="ru-RU" sz="1600" b="1" dirty="0" smtClean="0"/>
                        <a:t>температура </a:t>
                      </a:r>
                      <a:r>
                        <a:rPr lang="ru-RU" sz="1600" b="1" dirty="0"/>
                        <a:t>кипения </a:t>
                      </a:r>
                      <a:r>
                        <a:rPr lang="ru-RU" sz="1600" b="1" dirty="0" smtClean="0"/>
                        <a:t>воды </a:t>
                      </a:r>
                      <a:endParaRPr lang="ru-RU" sz="1600" b="1" dirty="0"/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0K – </a:t>
                      </a:r>
                      <a:r>
                        <a:rPr lang="ru-RU" sz="1600" b="1" dirty="0" smtClean="0"/>
                        <a:t>абсолютный нуль</a:t>
                      </a:r>
                      <a:r>
                        <a:rPr lang="ru-RU" sz="1600" b="1" dirty="0"/>
                        <a:t>,</a:t>
                      </a:r>
                      <a:br>
                        <a:rPr lang="ru-RU" sz="1600" b="1" dirty="0"/>
                      </a:br>
                      <a:r>
                        <a:rPr lang="ru-RU" sz="1800" b="1" dirty="0"/>
                        <a:t>273К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smtClean="0"/>
                        <a:t>– температура </a:t>
                      </a:r>
                      <a:r>
                        <a:rPr lang="ru-RU" sz="1600" b="1" dirty="0"/>
                        <a:t>таяния </a:t>
                      </a:r>
                      <a:r>
                        <a:rPr lang="ru-RU" sz="1600" b="1" dirty="0" smtClean="0"/>
                        <a:t>льда</a:t>
                      </a:r>
                      <a:r>
                        <a:rPr lang="ru-RU" sz="1600" b="1" dirty="0"/>
                        <a:t/>
                      </a:r>
                      <a:br>
                        <a:rPr lang="ru-RU" sz="1600" b="1" dirty="0"/>
                      </a:br>
                      <a:r>
                        <a:rPr lang="ru-RU" sz="2000" b="1" dirty="0"/>
                        <a:t>Т </a:t>
                      </a:r>
                      <a:r>
                        <a:rPr lang="ru-RU" sz="2000" b="1" dirty="0" smtClean="0"/>
                        <a:t>= t </a:t>
                      </a:r>
                      <a:r>
                        <a:rPr lang="ru-RU" sz="2000" b="1" dirty="0"/>
                        <a:t>+ 273</a:t>
                      </a:r>
                    </a:p>
                  </a:txBody>
                  <a:tcPr marL="28645" marR="28645" marT="14323" marB="143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357166"/>
            <a:ext cx="560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ТЕМПЕРАТУРНЫЕ  ШКАЛЫ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0717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Хаотическое движение частиц, из которых состоят тела называют </a:t>
            </a:r>
          </a:p>
          <a:p>
            <a:pPr>
              <a:buNone/>
            </a:pP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  </a:t>
            </a:r>
            <a:r>
              <a:rPr lang="ru-RU" sz="4400" b="1" i="1" dirty="0" smtClean="0">
                <a:solidFill>
                  <a:srgbClr val="C00000"/>
                </a:solidFill>
              </a:rPr>
              <a:t>тепловым движением.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483" name="Picture 3" descr="C:\Users\Алекс\Desktop\КНИГИ\ФИЗИКА\8_1a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71810"/>
            <a:ext cx="2579571" cy="33718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143380"/>
            <a:ext cx="6572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 ростом температуры скорость частиц увеличивается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900" b="1" dirty="0" smtClean="0"/>
              <a:t>ЗНАЕШЬ ЛИ ТЫ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Самая высокая температура на Земле зарегистрированная в Ливии в 1922 году — </a:t>
            </a:r>
            <a:r>
              <a:rPr lang="ru-RU" sz="3800" b="1" dirty="0" smtClean="0">
                <a:solidFill>
                  <a:srgbClr val="C00000"/>
                </a:solidFill>
              </a:rPr>
              <a:t>+57,8</a:t>
            </a:r>
            <a:r>
              <a:rPr lang="ru-RU" sz="3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800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dirty="0" smtClean="0"/>
              <a:t>самая низкая температура, зарегистрированная на Земле, — </a:t>
            </a:r>
            <a:r>
              <a:rPr lang="ru-RU" sz="3800" b="1" dirty="0" smtClean="0">
                <a:solidFill>
                  <a:srgbClr val="C00000"/>
                </a:solidFill>
              </a:rPr>
              <a:t>–89,2</a:t>
            </a:r>
            <a:r>
              <a:rPr lang="ru-RU" sz="3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800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dirty="0" smtClean="0"/>
              <a:t>над головой у человека температура выше температуры окружающей среды на </a:t>
            </a:r>
            <a:r>
              <a:rPr lang="ru-RU" sz="3800" b="1" dirty="0" smtClean="0">
                <a:solidFill>
                  <a:srgbClr val="C00000"/>
                </a:solidFill>
              </a:rPr>
              <a:t>1 – 1,5</a:t>
            </a:r>
            <a:r>
              <a:rPr lang="ru-RU" sz="3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800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средняя температура животных: лошади — </a:t>
            </a:r>
            <a:r>
              <a:rPr lang="ru-RU" sz="3800" b="1" dirty="0" smtClean="0">
                <a:solidFill>
                  <a:srgbClr val="C00000"/>
                </a:solidFill>
              </a:rPr>
              <a:t>38</a:t>
            </a:r>
            <a:r>
              <a:rPr lang="ru-RU" sz="3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800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, овцы — </a:t>
            </a:r>
            <a:r>
              <a:rPr lang="ru-RU" sz="3800" b="1" dirty="0" smtClean="0">
                <a:solidFill>
                  <a:srgbClr val="C00000"/>
                </a:solidFill>
              </a:rPr>
              <a:t>40</a:t>
            </a:r>
            <a:r>
              <a:rPr lang="ru-RU" sz="3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800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, курицы — </a:t>
            </a:r>
            <a:r>
              <a:rPr lang="ru-RU" sz="3800" b="1" dirty="0" smtClean="0">
                <a:solidFill>
                  <a:srgbClr val="C00000"/>
                </a:solidFill>
              </a:rPr>
              <a:t>41</a:t>
            </a:r>
            <a:r>
              <a:rPr lang="ru-RU" sz="3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800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температура в центре Земли — </a:t>
            </a:r>
            <a:r>
              <a:rPr lang="ru-RU" sz="3800" b="1" dirty="0" smtClean="0">
                <a:solidFill>
                  <a:srgbClr val="C00000"/>
                </a:solidFill>
              </a:rPr>
              <a:t>20000</a:t>
            </a:r>
            <a:r>
              <a:rPr lang="ru-RU" sz="38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800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температура на поверхности Солнца — </a:t>
            </a:r>
            <a:r>
              <a:rPr lang="ru-RU" sz="3800" b="1" dirty="0" smtClean="0">
                <a:solidFill>
                  <a:srgbClr val="C00000"/>
                </a:solidFill>
              </a:rPr>
              <a:t>6000 К</a:t>
            </a:r>
            <a:r>
              <a:rPr lang="ru-RU" dirty="0" smtClean="0"/>
              <a:t>, в центре — </a:t>
            </a:r>
            <a:r>
              <a:rPr lang="ru-RU" sz="3800" b="1" dirty="0" smtClean="0">
                <a:solidFill>
                  <a:srgbClr val="C00000"/>
                </a:solidFill>
              </a:rPr>
              <a:t>20 млн. град 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ПОВТОРИМ И ВСПОМНИМ</a:t>
            </a:r>
            <a:endParaRPr lang="ru-RU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25717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ВИДЫ МЕХАНИЧЕСКОЙ ЭНЕРГИИ;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КАКИЕ ТЕЛА ОБЛАДАЮТ ПОТЕНЦИАЛЬНОЙ  ЭНЕРГИЕЙ;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КАКИЕ ТЕЛА ОБЛАДАЮТ КИНЕТИЧЕСКОЙ  ЭНЕРГИЕЙ.</a:t>
            </a:r>
          </a:p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 l="19503" t="54992" r="54343" b="20543"/>
          <a:stretch>
            <a:fillRect/>
          </a:stretch>
        </p:blipFill>
        <p:spPr bwMode="auto">
          <a:xfrm>
            <a:off x="0" y="3643314"/>
            <a:ext cx="41433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ag0018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857760"/>
            <a:ext cx="3086122" cy="1714512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428736"/>
            <a:ext cx="1288461" cy="12858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0139 0.26111 -0.0026 0.52222 -1.66667E-6 0.55486 C 0.00261 0.5875 0.01129 0.19537 0.01615 0.19653 C 0.02101 0.19768 0.02483 0.53611 0.02969 0.56227 C 0.03455 0.58843 0.04097 0.3544 0.04584 0.35324 C 0.0507 0.35208 0.05504 0.45347 0.05938 0.55486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МЫ УЗНАЕМ: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ЧТО ТАКОЕ ВНУТРЕННЯЯ ЭНЕРГИЯ ТЕЛА;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 КАКИХ ФАКТОРОВ ЗАВИСИТ ВНУТРЕННЯЯ ЭНЕРГИЯ.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214950"/>
            <a:ext cx="104369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643438" cy="2786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ПРЕВРАЩЕНИЕ МЕХАНИЧЕСКОЙ ЭНЕРГИИ ТЕЛА В ПОТЕНЦИАЛЬНУЮ И КИНЕТИЧЕСКУЮ ЭНЕРГИЮ МОЛЕКУЛ</a:t>
            </a:r>
            <a:endParaRPr lang="ru-RU" sz="3200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4743" t="48747" r="65049" b="18127"/>
          <a:stretch>
            <a:fillRect/>
          </a:stretch>
        </p:blipFill>
        <p:spPr bwMode="auto">
          <a:xfrm>
            <a:off x="0" y="0"/>
            <a:ext cx="400052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6416" t="46445" r="14374" b="18457"/>
          <a:stretch>
            <a:fillRect/>
          </a:stretch>
        </p:blipFill>
        <p:spPr bwMode="auto">
          <a:xfrm>
            <a:off x="4572000" y="3143248"/>
            <a:ext cx="4429156" cy="32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араллелограмм 7"/>
          <p:cNvSpPr/>
          <p:nvPr/>
        </p:nvSpPr>
        <p:spPr>
          <a:xfrm>
            <a:off x="1428728" y="4857760"/>
            <a:ext cx="2643206" cy="157163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071670" y="4357694"/>
            <a:ext cx="1571636" cy="12858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8501090" cy="14176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ЭНЕРГИЮ ДВИЖЕНИЯ И ВЗАИМОДЕЙСТВИЯ ЧАСТИЦ, ИЗ КОТОРЫХ СОСТОЯТ ТЕЛА, НАЗЫВАЮТ </a:t>
            </a:r>
            <a:r>
              <a:rPr lang="ru-RU" sz="3600" b="1" dirty="0" smtClean="0">
                <a:solidFill>
                  <a:srgbClr val="C00000"/>
                </a:solidFill>
              </a:rPr>
              <a:t>ВНУТРЕННЕЙ ЭНЕРГИЕЙ </a:t>
            </a:r>
            <a:r>
              <a:rPr lang="ru-RU" sz="3200" b="1" dirty="0" smtClean="0"/>
              <a:t>ТЕЛА.</a:t>
            </a:r>
            <a:endParaRPr lang="ru-RU" sz="3200" b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54806" t="48714" r="23820" b="19056"/>
          <a:stretch>
            <a:fillRect/>
          </a:stretch>
        </p:blipFill>
        <p:spPr bwMode="auto">
          <a:xfrm>
            <a:off x="5357818" y="4000504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лекс\Desktop\КНИГИ\ФИЗИКА\8_1a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33" y="3054530"/>
            <a:ext cx="3214710" cy="3803469"/>
          </a:xfrm>
          <a:prstGeom prst="round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9144000" cy="232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1538" y="1285860"/>
            <a:ext cx="1714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000" b="1" i="1" dirty="0" smtClean="0">
                <a:solidFill>
                  <a:srgbClr val="C00000"/>
                </a:solidFill>
              </a:rPr>
              <a:t>U -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04" y="1500174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i="1" dirty="0" smtClean="0">
                <a:solidFill>
                  <a:srgbClr val="C00000"/>
                </a:solidFill>
              </a:rPr>
              <a:t>[U]</a:t>
            </a:r>
            <a:r>
              <a:rPr lang="ru-RU" sz="4800" b="1" i="1" dirty="0" smtClean="0">
                <a:solidFill>
                  <a:srgbClr val="C00000"/>
                </a:solidFill>
              </a:rPr>
              <a:t>=</a:t>
            </a:r>
            <a:r>
              <a:rPr lang="en-US" sz="4800" b="1" i="1" dirty="0" smtClean="0">
                <a:solidFill>
                  <a:srgbClr val="C00000"/>
                </a:solidFill>
              </a:rPr>
              <a:t>[</a:t>
            </a:r>
            <a:r>
              <a:rPr lang="ru-RU" sz="4800" b="1" i="1" dirty="0" smtClean="0">
                <a:solidFill>
                  <a:srgbClr val="C00000"/>
                </a:solidFill>
              </a:rPr>
              <a:t>Дж</a:t>
            </a:r>
            <a:r>
              <a:rPr lang="en-US" sz="4800" b="1" i="1" dirty="0" smtClean="0">
                <a:solidFill>
                  <a:srgbClr val="C00000"/>
                </a:solidFill>
              </a:rPr>
              <a:t>]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285728"/>
          <a:ext cx="9144000" cy="335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/>
          <p:nvPr/>
        </p:nvPicPr>
        <p:blipFill>
          <a:blip r:embed="rId7" cstate="print"/>
          <a:srcRect l="40673" t="54463" r="40211" b="18435"/>
          <a:stretch>
            <a:fillRect/>
          </a:stretch>
        </p:blipFill>
        <p:spPr bwMode="auto">
          <a:xfrm>
            <a:off x="0" y="3786190"/>
            <a:ext cx="32861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 l="45042" t="54160" r="44745" b="18130"/>
          <a:stretch>
            <a:fillRect/>
          </a:stretch>
        </p:blipFill>
        <p:spPr bwMode="auto">
          <a:xfrm>
            <a:off x="3500430" y="3643314"/>
            <a:ext cx="214314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 cstate="print"/>
          <a:srcRect l="38060" t="57186" r="35388" b="18891"/>
          <a:stretch>
            <a:fillRect/>
          </a:stretch>
        </p:blipFill>
        <p:spPr bwMode="auto">
          <a:xfrm>
            <a:off x="6000760" y="4357694"/>
            <a:ext cx="31432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ручное управление 41"/>
          <p:cNvSpPr/>
          <p:nvPr/>
        </p:nvSpPr>
        <p:spPr>
          <a:xfrm>
            <a:off x="357158" y="2714620"/>
            <a:ext cx="1500198" cy="714380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ручное управление 42"/>
          <p:cNvSpPr/>
          <p:nvPr/>
        </p:nvSpPr>
        <p:spPr>
          <a:xfrm>
            <a:off x="2000232" y="2714620"/>
            <a:ext cx="1500198" cy="71438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0"/>
            <a:ext cx="35718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ОПОРНЫЙ КОНСПЕКТ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42844" y="17027"/>
            <a:ext cx="9001156" cy="6702138"/>
            <a:chOff x="469" y="741"/>
            <a:chExt cx="11041" cy="1023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469" y="741"/>
              <a:ext cx="10625" cy="5095"/>
              <a:chOff x="469" y="747"/>
              <a:chExt cx="10625" cy="5277"/>
            </a:xfrm>
          </p:grpSpPr>
          <p:sp>
            <p:nvSpPr>
              <p:cNvPr id="2053" name="AutoShape 5"/>
              <p:cNvSpPr>
                <a:spLocks/>
              </p:cNvSpPr>
              <p:nvPr/>
            </p:nvSpPr>
            <p:spPr bwMode="auto">
              <a:xfrm>
                <a:off x="3807" y="747"/>
                <a:ext cx="540" cy="1440"/>
              </a:xfrm>
              <a:prstGeom prst="leftBrace">
                <a:avLst>
                  <a:gd name="adj1" fmla="val 22222"/>
                  <a:gd name="adj2" fmla="val 5000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469" y="833"/>
                <a:ext cx="10625" cy="5191"/>
                <a:chOff x="469" y="833"/>
                <a:chExt cx="10625" cy="5191"/>
              </a:xfrm>
            </p:grpSpPr>
            <p:sp>
              <p:nvSpPr>
                <p:cNvPr id="2056" name="Rectangle 8"/>
                <p:cNvSpPr>
                  <a:spLocks noChangeArrowheads="1"/>
                </p:cNvSpPr>
                <p:nvPr/>
              </p:nvSpPr>
              <p:spPr bwMode="auto">
                <a:xfrm>
                  <a:off x="557" y="1511"/>
                  <a:ext cx="2901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+mj-lt"/>
                      <a:cs typeface="Arial" pitchFamily="34" charset="0"/>
                    </a:rPr>
                    <a:t>Тепловые явления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auto">
                <a:xfrm>
                  <a:off x="4062" y="833"/>
                  <a:ext cx="3046" cy="18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kern="0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Нагревание и охлаждение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kern="0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Таяние льда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kern="0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Кипение воды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kern="0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Плавление металлов</a:t>
                  </a:r>
                  <a:endParaRPr kumimoji="0" lang="ru-RU" sz="1100" b="1" i="0" u="none" strike="noStrike" kern="0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auto">
                <a:xfrm>
                  <a:off x="644" y="2528"/>
                  <a:ext cx="10105" cy="7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+mj-lt"/>
                      <a:cs typeface="Arial" pitchFamily="34" charset="0"/>
                    </a:rPr>
                    <a:t>ТЕМПЕРАТУРА </a:t>
                  </a: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– величина, характеризующая тепловое состояние тел.</a:t>
                  </a:r>
                  <a:endPara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059" name="Rectangle 11"/>
                <p:cNvSpPr>
                  <a:spLocks noChangeArrowheads="1"/>
                </p:cNvSpPr>
                <p:nvPr/>
              </p:nvSpPr>
              <p:spPr bwMode="auto">
                <a:xfrm>
                  <a:off x="469" y="3319"/>
                  <a:ext cx="10625" cy="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Термометр жидкостный:</a:t>
                  </a:r>
                  <a:r>
                    <a:rPr lang="ru-RU" sz="1600" i="1" dirty="0" smtClean="0">
                      <a:latin typeface="+mj-lt"/>
                      <a:cs typeface="Arial" pitchFamily="34" charset="0"/>
                    </a:rPr>
                    <a:t> 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Цельсий – шкала температур (°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C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), 0°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C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, 100°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C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rPr>
                    <a:t>.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0" name="Rectangle 12"/>
                <p:cNvSpPr>
                  <a:spLocks noChangeArrowheads="1"/>
                </p:cNvSpPr>
                <p:nvPr/>
              </p:nvSpPr>
              <p:spPr bwMode="auto">
                <a:xfrm>
                  <a:off x="820" y="5304"/>
                  <a:ext cx="1658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Холодная</a:t>
                  </a:r>
                  <a:r>
                    <a:rPr kumimoji="0" lang="ru-RU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вода</a:t>
                  </a:r>
                  <a:endPara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927" y="4707"/>
                  <a:ext cx="0" cy="36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6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367" y="4707"/>
                  <a:ext cx="0" cy="36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63" name="Rectangle 15"/>
                <p:cNvSpPr>
                  <a:spLocks noChangeArrowheads="1"/>
                </p:cNvSpPr>
                <p:nvPr/>
              </p:nvSpPr>
              <p:spPr bwMode="auto">
                <a:xfrm>
                  <a:off x="2923" y="5304"/>
                  <a:ext cx="1522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Горячая вода</a:t>
                  </a:r>
                  <a:endPara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4" name="Line 16"/>
                <p:cNvSpPr>
                  <a:spLocks noChangeShapeType="1"/>
                </p:cNvSpPr>
                <p:nvPr/>
              </p:nvSpPr>
              <p:spPr bwMode="auto">
                <a:xfrm>
                  <a:off x="2907" y="4707"/>
                  <a:ext cx="0" cy="36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4527" y="4707"/>
                  <a:ext cx="0" cy="36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66" name="Rectangle 18"/>
                <p:cNvSpPr>
                  <a:spLocks noChangeArrowheads="1"/>
                </p:cNvSpPr>
                <p:nvPr/>
              </p:nvSpPr>
              <p:spPr bwMode="auto">
                <a:xfrm>
                  <a:off x="2222" y="4222"/>
                  <a:ext cx="956" cy="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+mj-lt"/>
                      <a:cs typeface="Arial" pitchFamily="34" charset="0"/>
                    </a:rPr>
                    <a:t>сахар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06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647" y="4527"/>
                  <a:ext cx="540" cy="36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3087" y="4527"/>
                  <a:ext cx="360" cy="36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587" y="4533"/>
              <a:ext cx="6668" cy="1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Диффузия сахара в горячей воде – быстрее.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Молекулы движутся быстрее. Больше промежутки.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69" y="5954"/>
              <a:ext cx="10858" cy="1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Вывод: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Чем выше температура, тем больше скорость молекул. Интенсивнее тепловое движение молекул (выше кинетическая энергия молекул).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Температура – это мера средней кинетической энергии молекул тела.</a:t>
              </a:r>
              <a:endPara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567" y="10287"/>
              <a:ext cx="1980" cy="5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свинец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747" y="7767"/>
              <a:ext cx="540" cy="540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927" y="8487"/>
              <a:ext cx="0" cy="540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747" y="9927"/>
              <a:ext cx="540" cy="36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9050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1467" y="9747"/>
              <a:ext cx="1996" cy="5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нагрелись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1873" y="7699"/>
              <a:ext cx="9374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Что происходит с механической энергией? </a:t>
              </a:r>
              <a:r>
                <a:rPr kumimoji="0" lang="ru-RU" sz="1600" b="1" i="1" u="sng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  <a:cs typeface="Arial" pitchFamily="34" charset="0"/>
                </a:rPr>
                <a:t>(Превратилась во внутреннюю)</a:t>
              </a:r>
              <a:endPara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3183" y="8280"/>
              <a:ext cx="7579" cy="10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Внутренняя энергия ( </a:t>
              </a: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 )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– это энергия движения и взаимодействия молекул тела.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3650" y="9333"/>
              <a:ext cx="7860" cy="1642"/>
            </a:xfrm>
            <a:prstGeom prst="roundRect">
              <a:avLst>
                <a:gd name="adj" fmla="val 21718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Закон сохранения энергии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Энергия в природе не исчезает бесследно и не появляется из ничего, она просто превращается из одного вида в другой вид энергии. Р. Майер (нем).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Левая фигурная скобка 34"/>
          <p:cNvSpPr/>
          <p:nvPr/>
        </p:nvSpPr>
        <p:spPr>
          <a:xfrm>
            <a:off x="2643174" y="142852"/>
            <a:ext cx="428628" cy="1000132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1142976" y="2428868"/>
            <a:ext cx="428628" cy="35719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068" idx="0"/>
          </p:cNvCxnSpPr>
          <p:nvPr/>
        </p:nvCxnSpPr>
        <p:spPr>
          <a:xfrm rot="16200000" flipH="1">
            <a:off x="2306431" y="2377877"/>
            <a:ext cx="378914" cy="437448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107919" y="5464983"/>
            <a:ext cx="927900" cy="794"/>
          </a:xfrm>
          <a:prstGeom prst="straightConnector1">
            <a:avLst/>
          </a:prstGeom>
          <a:ln w="31750"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Алекс\Desktop\КНИГИ\ФИЗИКА\BOOK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714488"/>
            <a:ext cx="84221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b="1" dirty="0" smtClean="0"/>
              <a:t>ПОВТОРИМ И ВСПОМНИМ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ИЗ ЧЕГО СОСТОЯТ ВСЕ ВЕЩЕСТВА;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 ИЗМЕНЯЕТСЯ ОБЪЁМ ТЕЛА ПРИ НАГРЕВАНИИ И ОХЛАЖДЕНИИ;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ЯВЛЕНИЕ ДИФФУЗИИ;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МОЛЕКУЛЯРНОЕ СТРОЕНИЕ И СВОЙСТВА ТВЁРДЫХ ТЕЛ, ЖИДКОСТЕЙ И ГАЗОВ.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8786" y="4643446"/>
            <a:ext cx="122521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ПОВТОРИМ И ВСПОМНИМ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ТАКОЕ ТЕПЛОВЫЕ ЯВЛЕНИЯ;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ХАРАКТЕРИЗУЕТ ТЕМПЕРАТУРА;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ЧЁМ ОСНОВАНО ДЕЙСТВИЕ ТЕРМОМЕТРОВ;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КАКОВЫ ОСНОВНЫЕ ТЕМПЕРАТУРНЫЕ ШКАЛЫ;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ТАКОЕ ТЕПЛОВОЕ ДВИЖЕНИЕ;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СВЯЗАНА ТЕМПЕРАТУРА СО СКОРОСТЬЮ ДВИЖЕНИЯ МОЛЕКУЛ И ИХ КИНЕТИЧЕСКОЙ ЭНЕРГИЕЙ;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ТАКОЕ ВНУТРЕННЯЯ ЭНЕРГИЯ ТЕЛА;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КАКИХ ФАКТОРОВ ЗАВИСИТ ВНУТРЕННЯЯ ЭНЕРГИЯ.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214950"/>
            <a:ext cx="104369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009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358246" cy="2757493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i="1" dirty="0"/>
              <a:t> </a:t>
            </a:r>
            <a:r>
              <a:rPr lang="ru-RU" sz="4000" b="1" i="1" dirty="0" smtClean="0"/>
              <a:t>1,2; </a:t>
            </a:r>
            <a:r>
              <a:rPr lang="ru-RU" sz="4000" b="1" i="1" u="sng" dirty="0" smtClean="0"/>
              <a:t>учить</a:t>
            </a:r>
            <a:r>
              <a:rPr lang="ru-RU" sz="4000" b="1" i="1" u="sng" dirty="0"/>
              <a:t>, отвечать на вопросы, выучить </a:t>
            </a:r>
            <a:r>
              <a:rPr lang="ru-RU" sz="4000" b="1" i="1" u="sng" dirty="0" smtClean="0"/>
              <a:t>определения.</a:t>
            </a:r>
          </a:p>
          <a:p>
            <a:r>
              <a:rPr lang="ru-RU" sz="4000" b="1" i="1" u="sng" dirty="0" smtClean="0">
                <a:solidFill>
                  <a:srgbClr val="C00000"/>
                </a:solidFill>
              </a:rPr>
              <a:t>Л. № 920, 922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000108"/>
            <a:ext cx="5500694" cy="20002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Движение молекул в разных телах происходит по-разному.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14686"/>
            <a:ext cx="9001156" cy="34290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Молекулы газов беспорядочно движутся с большими скоростями (сотни м/с) по всему объему газа. Сталкиваясь, они отскакивают друг от друга, изменяя величину и направление скоростей.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957" t="21358" r="69506" b="45826"/>
          <a:stretch>
            <a:fillRect/>
          </a:stretch>
        </p:blipFill>
        <p:spPr bwMode="auto">
          <a:xfrm>
            <a:off x="0" y="357166"/>
            <a:ext cx="37861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86124"/>
            <a:ext cx="8858312" cy="328614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Молекулы жидкости колеблются около равновесных положений ( т.к. расположены почти вплотную друг к другу) и сравнительно редко перескакивают из одного равновесного положения в другое. Движение молекул в жидкостях является менее свободным, чем в газах, но более свободным, чем в твердых телах.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9825" t="21502" r="69817" b="48035"/>
          <a:stretch>
            <a:fillRect/>
          </a:stretch>
        </p:blipFill>
        <p:spPr bwMode="auto">
          <a:xfrm>
            <a:off x="142844" y="214290"/>
            <a:ext cx="318611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6248" y="1000108"/>
            <a:ext cx="4686304" cy="2368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Движение молекул в разных телах происходит по-разному.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4143380"/>
            <a:ext cx="8429684" cy="2143140"/>
          </a:xfrm>
        </p:spPr>
        <p:txBody>
          <a:bodyPr>
            <a:normAutofit fontScale="77500" lnSpcReduction="20000"/>
          </a:bodyPr>
          <a:lstStyle/>
          <a:p>
            <a:r>
              <a:rPr lang="ru-RU" sz="5800" b="1" dirty="0" smtClean="0">
                <a:solidFill>
                  <a:srgbClr val="0070C0"/>
                </a:solidFill>
              </a:rPr>
              <a:t>В твердых телах частицы колеблются около положения равновесия.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5246" t="22808" r="69487" b="44309"/>
          <a:stretch>
            <a:fillRect/>
          </a:stretch>
        </p:blipFill>
        <p:spPr bwMode="auto">
          <a:xfrm>
            <a:off x="0" y="714356"/>
            <a:ext cx="3838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48" y="1357298"/>
            <a:ext cx="4686304" cy="2368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Движение молекул в разных телах происходит по-разному.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 УЗНАЕМ: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21497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ЧТО ТАКОЕ ТЕПЛОВЫЕ ЯВЛЕНИЯ;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ЧТО ХАРАКТЕРИЗУЕТ ТЕМПЕРАТУРА;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ЧЁМ ОСНОВАНО ДЕЙСТВИЕ ТЕРМОМЕТРОВ;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КАКОВЫ ОСНОВНЫЕ ТЕМПЕРАТУРНЫЕ ШКАЛЫ;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ЧТО ТАКОЕ ТЕПЛОВОЕ ДВИЖЕНИЕ;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 СВЯЗАНА ТЕМПЕРАТУРА СО СКОРОСТЬЮ ДВИЖЕНИЯ МОЛЕКУЛ И ИХ КИНЕТИЧЕСКОЙ ЭНЕРГИЕЙ.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214950"/>
            <a:ext cx="104369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43758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ТЕПЛОВЫЕ ЯВЛЕНИЯ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14356"/>
            <a:ext cx="3902076" cy="30655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563812" cy="2373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3183039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30R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857364"/>
            <a:ext cx="2428860" cy="40470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571744"/>
            <a:ext cx="2286016" cy="28089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j007613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796" y="4429132"/>
            <a:ext cx="367722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15304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РАСШИРЕНИЕ ЖИДКОСТИ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ПРИ НАГРЕВАНИИ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5856" t="35152" r="32565" b="20008"/>
          <a:stretch>
            <a:fillRect/>
          </a:stretch>
        </p:blipFill>
        <p:spPr bwMode="auto">
          <a:xfrm>
            <a:off x="214282" y="1500174"/>
            <a:ext cx="25717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6270" t="34644" r="32666" b="20424"/>
          <a:stretch>
            <a:fillRect/>
          </a:stretch>
        </p:blipFill>
        <p:spPr bwMode="auto">
          <a:xfrm>
            <a:off x="6143636" y="1571612"/>
            <a:ext cx="250033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46370" t="34644" r="33007" b="20575"/>
          <a:stretch>
            <a:fillRect/>
          </a:stretch>
        </p:blipFill>
        <p:spPr bwMode="auto">
          <a:xfrm>
            <a:off x="3071802" y="1500174"/>
            <a:ext cx="25717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26" y="1285860"/>
            <a:ext cx="7143832" cy="41434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ТЕМПЕРАТУРА — величина, которая характеризует тепловое состояние тела или иначе мера «нагретости» тела.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Чем выше температура тела, тем большую в среднем энергию имеют его атомы и молекулы.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Приборы, служащие для измерения температуры называются термометрами.</a:t>
            </a:r>
          </a:p>
        </p:txBody>
      </p:sp>
      <p:pic>
        <p:nvPicPr>
          <p:cNvPr id="7" name="Picture 4" descr="j00761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2748566" cy="181547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576" r="65808" b="3333"/>
          <a:stretch>
            <a:fillRect/>
          </a:stretch>
        </p:blipFill>
        <p:spPr bwMode="auto">
          <a:xfrm rot="1523163">
            <a:off x="7032031" y="2290150"/>
            <a:ext cx="1285884" cy="41433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597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Rockwell</vt:lpstr>
      <vt:lpstr>Times New Roman</vt:lpstr>
      <vt:lpstr>Тема Office</vt:lpstr>
      <vt:lpstr>ТЕПЛОВОЕ ДВИЖЕНИЕ. ТЕМПЕРАТУРА.  ВНУТРЕННЯЯ ЭНЕРГИЯ</vt:lpstr>
      <vt:lpstr>ПОВТОРИМ И ВСПОМНИМ</vt:lpstr>
      <vt:lpstr>Движение молекул в разных телах происходит по-разному.</vt:lpstr>
      <vt:lpstr>Презентация PowerPoint</vt:lpstr>
      <vt:lpstr>Презентация PowerPoint</vt:lpstr>
      <vt:lpstr>МЫ  УЗНАЕМ:</vt:lpstr>
      <vt:lpstr>ТЕПЛОВЫЕ ЯВЛЕНИЯ</vt:lpstr>
      <vt:lpstr>РАСШИРЕНИЕ ЖИДКОСТИ  ПРИ НАГРЕВАНИИ</vt:lpstr>
      <vt:lpstr>Презентация PowerPoint</vt:lpstr>
      <vt:lpstr>ТЕМПЕРАТУРНЫЕ  ШКАЛЫ  </vt:lpstr>
      <vt:lpstr>Презентация PowerPoint</vt:lpstr>
      <vt:lpstr>Презентация PowerPoint</vt:lpstr>
      <vt:lpstr>ЗНАЕШЬ ЛИ ТЫ ?</vt:lpstr>
      <vt:lpstr>ПОВТОРИМ И ВСПОМНИМ</vt:lpstr>
      <vt:lpstr>МЫ УЗНАЕМ:</vt:lpstr>
      <vt:lpstr>ПРЕВРАЩЕНИЕ МЕХАНИЧЕСКОЙ ЭНЕРГИИ ТЕЛА В ПОТЕНЦИАЛЬНУЮ И КИНЕТИЧЕСКУЮ ЭНЕРГИЮ МОЛЕКУЛ</vt:lpstr>
      <vt:lpstr>ЭНЕРГИЮ ДВИЖЕНИЯ И ВЗАИМОДЕЙСТВИЯ ЧАСТИЦ, ИЗ КОТОРЫХ СОСТОЯТ ТЕЛА, НАЗЫВАЮТ ВНУТРЕННЕЙ ЭНЕРГИЕЙ ТЕЛА.</vt:lpstr>
      <vt:lpstr>Презентация PowerPoint</vt:lpstr>
      <vt:lpstr>ОПОРНЫЙ КОНСПЕКТ </vt:lpstr>
      <vt:lpstr>ПОВТОРИМ И ВСПОМНИМ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ТЕПЛОВОЕ ДВИЖЕНИЕ. ТЕМПЕРАТУРА.  ВНУТРЕННЯЯ ЭНЕРГИЯ</dc:title>
  <dc:creator>Алекс</dc:creator>
  <cp:lastModifiedBy>Тихонова Анна</cp:lastModifiedBy>
  <cp:revision>39</cp:revision>
  <dcterms:created xsi:type="dcterms:W3CDTF">2010-09-01T11:50:19Z</dcterms:created>
  <dcterms:modified xsi:type="dcterms:W3CDTF">2021-09-01T10:34:45Z</dcterms:modified>
</cp:coreProperties>
</file>