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17"/>
  </p:notesMasterIdLst>
  <p:sldIdLst>
    <p:sldId id="256" r:id="rId2"/>
    <p:sldId id="277" r:id="rId3"/>
    <p:sldId id="278" r:id="rId4"/>
    <p:sldId id="257" r:id="rId5"/>
    <p:sldId id="259" r:id="rId6"/>
    <p:sldId id="279" r:id="rId7"/>
    <p:sldId id="261" r:id="rId8"/>
    <p:sldId id="290" r:id="rId9"/>
    <p:sldId id="282" r:id="rId10"/>
    <p:sldId id="265" r:id="rId11"/>
    <p:sldId id="280" r:id="rId12"/>
    <p:sldId id="281" r:id="rId13"/>
    <p:sldId id="283" r:id="rId14"/>
    <p:sldId id="284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E49BB7-00EF-4668-801F-48B49F59D57A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7186B4-4B9D-4EB7-BC7F-C38517F55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94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2FB2-6444-4580-A136-42186DAEE8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84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BEBC-926C-4DCE-AAB7-E26655DCD0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A4E1-34D0-4047-ABF0-820AAF082B2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216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3502-33CB-4B0A-93D4-C02250B39D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425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4A72-3D8E-4AA3-8F3C-FDB4813324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54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9740-7829-4105-A2EE-07CA6587537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088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A03C-07A9-4A17-8803-3C5DFB5D37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834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0041-F6FE-4C9E-8BED-D8F39874A0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4A7D-38BD-4E4B-B722-E1C59F4CC8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13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123D-DA56-4693-8C6F-09A514A228B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812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EAFB-8898-4827-BD79-A0813E10DE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253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D71C-4B50-42CD-A455-2C226D56B4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06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3E3BE4-88A8-43AB-A035-6A5A78BC4C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7" y="2708920"/>
            <a:ext cx="8785225" cy="1295400"/>
          </a:xfrm>
        </p:spPr>
        <p:txBody>
          <a:bodyPr/>
          <a:lstStyle/>
          <a:p>
            <a:pPr eaLnBrk="1" hangingPunct="1"/>
            <a:r>
              <a:rPr lang="ru-RU" altLang="ru-RU" sz="4800" b="1" dirty="0" smtClean="0"/>
              <a:t>Как устроен персональный компьютер</a:t>
            </a:r>
          </a:p>
        </p:txBody>
      </p:sp>
      <p:sp>
        <p:nvSpPr>
          <p:cNvPr id="12291" name="Дата 1"/>
          <p:cNvSpPr>
            <a:spLocks noGrp="1"/>
          </p:cNvSpPr>
          <p:nvPr>
            <p:ph type="dt" sz="quarter" idx="10"/>
          </p:nvPr>
        </p:nvSpPr>
        <p:spPr bwMode="auto">
          <a:xfrm>
            <a:off x="0" y="-33338"/>
            <a:ext cx="2133600" cy="457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en-US" sz="3200" dirty="0" smtClean="0">
              <a:latin typeface="Candara" pitchFamily="34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4572000" y="116632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2400" dirty="0" smtClean="0">
                <a:solidFill>
                  <a:srgbClr val="000099"/>
                </a:solidFill>
                <a:latin typeface="+mj-lt"/>
                <a:ea typeface="Cambria Math" pitchFamily="18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rgbClr val="000099"/>
              </a:solidFill>
              <a:latin typeface="+mj-lt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60350"/>
            <a:ext cx="9144000" cy="4411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 smtClean="0"/>
              <a:t>Каждое внешнее устройство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 smtClean="0"/>
              <a:t>взаимодействует с центральным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 smtClean="0"/>
              <a:t>процессором через специальный блок – </a:t>
            </a:r>
            <a:r>
              <a:rPr lang="ru-RU" sz="3800" b="1" i="1" u="sng" dirty="0" smtClean="0">
                <a:solidFill>
                  <a:schemeClr val="tx2">
                    <a:lumMod val="75000"/>
                  </a:schemeClr>
                </a:solidFill>
              </a:rPr>
              <a:t>контроллер.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 smtClean="0"/>
              <a:t>Контроллеры: монитора, клавиатуры, принтера и т.д.</a:t>
            </a:r>
          </a:p>
        </p:txBody>
      </p:sp>
      <p:pic>
        <p:nvPicPr>
          <p:cNvPr id="21507" name="Picture 9" descr="http://m.ru.blazedisplay.com/Content/ue/net/upload1/Other/8497/6361559602902529534968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16357" r="20345" b="17500"/>
          <a:stretch>
            <a:fillRect/>
          </a:stretch>
        </p:blipFill>
        <p:spPr bwMode="auto">
          <a:xfrm>
            <a:off x="0" y="4149725"/>
            <a:ext cx="2209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 descr="https://store.open-electronics.org/image/cache/catalog/data/3D/3Drag_controller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8" b="11089"/>
          <a:stretch>
            <a:fillRect/>
          </a:stretch>
        </p:blipFill>
        <p:spPr bwMode="auto">
          <a:xfrm>
            <a:off x="5724525" y="3897313"/>
            <a:ext cx="26908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http://oem1.ru/components/com_jshopping/files/img_products/full_HK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2705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55625" y="6000750"/>
            <a:ext cx="2571750" cy="66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400">
                <a:solidFill>
                  <a:srgbClr val="26004D"/>
                </a:solidFill>
                <a:cs typeface="Times New Roman" pitchFamily="18" charset="0"/>
              </a:rPr>
              <a:t>У</a:t>
            </a:r>
            <a:r>
              <a:rPr lang="en-US" sz="2400">
                <a:solidFill>
                  <a:srgbClr val="26004D"/>
                </a:solidFill>
                <a:cs typeface="Times New Roman" pitchFamily="18" charset="0"/>
              </a:rPr>
              <a:t>стройства ввода</a:t>
            </a:r>
            <a:endParaRPr lang="en-US" sz="4000">
              <a:solidFill>
                <a:srgbClr val="26004D"/>
              </a:solidFill>
              <a:cs typeface="Times New Roman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00188" y="357188"/>
            <a:ext cx="2500312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0" hangingPunct="0">
              <a:defRPr/>
            </a:pPr>
            <a:r>
              <a:rPr lang="ru-RU" sz="3200">
                <a:solidFill>
                  <a:srgbClr val="26004D"/>
                </a:solidFill>
                <a:cs typeface="Times New Roman" pitchFamily="18" charset="0"/>
              </a:rPr>
              <a:t>П</a:t>
            </a:r>
            <a:r>
              <a:rPr lang="en-US" sz="3200">
                <a:solidFill>
                  <a:srgbClr val="26004D"/>
                </a:solidFill>
                <a:cs typeface="Times New Roman" pitchFamily="18" charset="0"/>
              </a:rPr>
              <a:t>роцессор</a:t>
            </a:r>
            <a:endParaRPr lang="ru-RU" sz="2000">
              <a:solidFill>
                <a:srgbClr val="26004D"/>
              </a:solidFill>
              <a:cs typeface="Times New Roman" pitchFamily="18" charset="0"/>
            </a:endParaRPr>
          </a:p>
        </p:txBody>
      </p:sp>
      <p:sp>
        <p:nvSpPr>
          <p:cNvPr id="22532" name="Line 12"/>
          <p:cNvSpPr>
            <a:spLocks noChangeShapeType="1"/>
          </p:cNvSpPr>
          <p:nvPr/>
        </p:nvSpPr>
        <p:spPr bwMode="auto">
          <a:xfrm>
            <a:off x="6011863" y="2949575"/>
            <a:ext cx="0" cy="600075"/>
          </a:xfrm>
          <a:prstGeom prst="line">
            <a:avLst/>
          </a:prstGeom>
          <a:noFill/>
          <a:ln w="6350">
            <a:solidFill>
              <a:srgbClr val="24211D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28688" y="2214563"/>
            <a:ext cx="7572375" cy="12858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200" b="1">
                <a:solidFill>
                  <a:srgbClr val="26004D"/>
                </a:solidFill>
                <a:cs typeface="Times New Roman" pitchFamily="18" charset="0"/>
              </a:rPr>
              <a:t>Ш</a:t>
            </a:r>
            <a:r>
              <a:rPr lang="en-US" sz="3200" b="1">
                <a:solidFill>
                  <a:srgbClr val="26004D"/>
                </a:solidFill>
                <a:cs typeface="Times New Roman" pitchFamily="18" charset="0"/>
              </a:rPr>
              <a:t>ина адреса</a:t>
            </a:r>
            <a:endParaRPr lang="ru-RU" sz="3200" b="1">
              <a:solidFill>
                <a:srgbClr val="26004D"/>
              </a:solidFill>
              <a:cs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3200" b="1">
                <a:solidFill>
                  <a:srgbClr val="26004D"/>
                </a:solidFill>
                <a:cs typeface="Times New Roman" pitchFamily="18" charset="0"/>
              </a:rPr>
              <a:t>Ш</a:t>
            </a:r>
            <a:r>
              <a:rPr lang="en-US" sz="3200" b="1">
                <a:solidFill>
                  <a:srgbClr val="26004D"/>
                </a:solidFill>
                <a:cs typeface="Times New Roman" pitchFamily="18" charset="0"/>
              </a:rPr>
              <a:t>ина данных</a:t>
            </a:r>
            <a:endParaRPr lang="ru-RU" sz="3200" b="1">
              <a:solidFill>
                <a:srgbClr val="26004D"/>
              </a:solidFill>
              <a:cs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3200" b="1">
                <a:solidFill>
                  <a:srgbClr val="26004D"/>
                </a:solidFill>
                <a:cs typeface="Times New Roman" pitchFamily="18" charset="0"/>
              </a:rPr>
              <a:t>Ш</a:t>
            </a:r>
            <a:r>
              <a:rPr lang="en-US" sz="3200" b="1">
                <a:solidFill>
                  <a:srgbClr val="26004D"/>
                </a:solidFill>
                <a:cs typeface="Times New Roman" pitchFamily="18" charset="0"/>
              </a:rPr>
              <a:t>ина управления</a:t>
            </a:r>
            <a:endParaRPr lang="en-US" sz="7200" b="1">
              <a:solidFill>
                <a:srgbClr val="26004D"/>
              </a:solidFill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28688" y="2671763"/>
            <a:ext cx="7572375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28688" y="3109913"/>
            <a:ext cx="7572375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5143500" y="357188"/>
            <a:ext cx="2500313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0" hangingPunct="0">
              <a:defRPr/>
            </a:pPr>
            <a:r>
              <a:rPr lang="ru-RU" sz="3200">
                <a:solidFill>
                  <a:srgbClr val="26004D"/>
                </a:solidFill>
                <a:cs typeface="Times New Roman" pitchFamily="18" charset="0"/>
              </a:rPr>
              <a:t>Внутренняя память</a:t>
            </a:r>
            <a:endParaRPr lang="ru-RU" sz="2000">
              <a:solidFill>
                <a:srgbClr val="26004D"/>
              </a:solidFill>
              <a:cs typeface="Times New Roman" pitchFamily="18" charset="0"/>
            </a:endParaRP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2500313" y="1500188"/>
            <a:ext cx="484187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Двойная стрелка вверх/вниз 35"/>
          <p:cNvSpPr/>
          <p:nvPr/>
        </p:nvSpPr>
        <p:spPr>
          <a:xfrm>
            <a:off x="6286500" y="1500188"/>
            <a:ext cx="484188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168400" y="4214813"/>
            <a:ext cx="1428750" cy="107156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</a:t>
            </a:r>
          </a:p>
        </p:txBody>
      </p:sp>
      <p:sp>
        <p:nvSpPr>
          <p:cNvPr id="38" name="Двойная стрелка вверх/вниз 37"/>
          <p:cNvSpPr/>
          <p:nvPr/>
        </p:nvSpPr>
        <p:spPr>
          <a:xfrm>
            <a:off x="1643063" y="3500438"/>
            <a:ext cx="484187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929063" y="4181475"/>
            <a:ext cx="1428750" cy="1071563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6786563" y="4176713"/>
            <a:ext cx="1428750" cy="107156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</a:t>
            </a:r>
          </a:p>
        </p:txBody>
      </p:sp>
      <p:sp>
        <p:nvSpPr>
          <p:cNvPr id="41" name="Двойная стрелка вверх/вниз 40"/>
          <p:cNvSpPr/>
          <p:nvPr/>
        </p:nvSpPr>
        <p:spPr>
          <a:xfrm>
            <a:off x="4395788" y="3500438"/>
            <a:ext cx="484187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7265988" y="3500438"/>
            <a:ext cx="484187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3330575" y="6000750"/>
            <a:ext cx="2714625" cy="66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400">
                <a:solidFill>
                  <a:srgbClr val="26004D"/>
                </a:solidFill>
                <a:cs typeface="Times New Roman" pitchFamily="18" charset="0"/>
              </a:rPr>
              <a:t>У</a:t>
            </a:r>
            <a:r>
              <a:rPr lang="en-US" sz="2400">
                <a:solidFill>
                  <a:srgbClr val="26004D"/>
                </a:solidFill>
                <a:cs typeface="Times New Roman" pitchFamily="18" charset="0"/>
              </a:rPr>
              <a:t>стройства </a:t>
            </a:r>
            <a:r>
              <a:rPr lang="ru-RU" sz="2400">
                <a:solidFill>
                  <a:srgbClr val="26004D"/>
                </a:solidFill>
                <a:cs typeface="Times New Roman" pitchFamily="18" charset="0"/>
              </a:rPr>
              <a:t>вывода</a:t>
            </a:r>
            <a:endParaRPr lang="en-US" sz="4000">
              <a:solidFill>
                <a:srgbClr val="26004D"/>
              </a:solidFill>
              <a:cs typeface="Times New Roman" pitchFamily="18" charset="0"/>
            </a:endParaRPr>
          </a:p>
        </p:txBody>
      </p:sp>
      <p:sp>
        <p:nvSpPr>
          <p:cNvPr id="44" name="Двойная стрелка вверх/вниз 43"/>
          <p:cNvSpPr/>
          <p:nvPr/>
        </p:nvSpPr>
        <p:spPr>
          <a:xfrm>
            <a:off x="1643063" y="5286375"/>
            <a:ext cx="484187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Двойная стрелка вверх/вниз 44"/>
          <p:cNvSpPr/>
          <p:nvPr/>
        </p:nvSpPr>
        <p:spPr>
          <a:xfrm>
            <a:off x="4429125" y="5286375"/>
            <a:ext cx="484188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7286625" y="5253038"/>
            <a:ext cx="484188" cy="71437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6215063" y="6000750"/>
            <a:ext cx="2714625" cy="66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400">
                <a:solidFill>
                  <a:srgbClr val="26004D"/>
                </a:solidFill>
                <a:cs typeface="Times New Roman" pitchFamily="18" charset="0"/>
              </a:rPr>
              <a:t>Внешняя память</a:t>
            </a:r>
            <a:endParaRPr lang="en-US" sz="4000">
              <a:solidFill>
                <a:srgbClr val="26004D"/>
              </a:solidFill>
              <a:cs typeface="Times New Roman" pitchFamily="18" charset="0"/>
            </a:endParaRPr>
          </a:p>
        </p:txBody>
      </p:sp>
      <p:sp>
        <p:nvSpPr>
          <p:cNvPr id="48" name="Выноска 2 (граница и черта) 47"/>
          <p:cNvSpPr/>
          <p:nvPr/>
        </p:nvSpPr>
        <p:spPr>
          <a:xfrm>
            <a:off x="2714625" y="571500"/>
            <a:ext cx="5857875" cy="1428750"/>
          </a:xfrm>
          <a:prstGeom prst="accentBorderCallout2">
            <a:avLst>
              <a:gd name="adj1" fmla="val 80189"/>
              <a:gd name="adj2" fmla="val -1260"/>
              <a:gd name="adj3" fmla="val 82364"/>
              <a:gd name="adj4" fmla="val -6382"/>
              <a:gd name="adj5" fmla="val 133276"/>
              <a:gd name="adj6" fmla="val -949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Шина (или магистраль)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– это группа линий связи для обмена данными между несколькими устройствами компьютера.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428625"/>
            <a:ext cx="7572375" cy="12858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Ш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ина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адреса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Ш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ина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данных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Ш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ина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управления</a:t>
            </a:r>
            <a:endParaRPr lang="en-US" sz="7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2238" y="841375"/>
            <a:ext cx="7572375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2875" y="1311275"/>
            <a:ext cx="7572375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носка 2 (граница и черта) 8"/>
          <p:cNvSpPr/>
          <p:nvPr/>
        </p:nvSpPr>
        <p:spPr>
          <a:xfrm>
            <a:off x="5072063" y="2143125"/>
            <a:ext cx="3571875" cy="1000125"/>
          </a:xfrm>
          <a:prstGeom prst="accentBorderCallout2">
            <a:avLst>
              <a:gd name="adj1" fmla="val 34726"/>
              <a:gd name="adj2" fmla="val -2065"/>
              <a:gd name="adj3" fmla="val 35147"/>
              <a:gd name="adj4" fmla="val -7967"/>
              <a:gd name="adj5" fmla="val -136623"/>
              <a:gd name="adj6" fmla="val 336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Передача адресов ячеек памяти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3571875" y="3286125"/>
            <a:ext cx="3571875" cy="1285875"/>
          </a:xfrm>
          <a:prstGeom prst="accentBorderCallout2">
            <a:avLst>
              <a:gd name="adj1" fmla="val 34726"/>
              <a:gd name="adj2" fmla="val -2065"/>
              <a:gd name="adj3" fmla="val 35147"/>
              <a:gd name="adj4" fmla="val -7967"/>
              <a:gd name="adj5" fmla="val -169743"/>
              <a:gd name="adj6" fmla="val 1458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Передача данных между устройствами компьютера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857250" y="4643438"/>
            <a:ext cx="3571875" cy="1000125"/>
          </a:xfrm>
          <a:prstGeom prst="accentBorderCallout2">
            <a:avLst>
              <a:gd name="adj1" fmla="val 34726"/>
              <a:gd name="adj2" fmla="val -2065"/>
              <a:gd name="adj3" fmla="val 35147"/>
              <a:gd name="adj4" fmla="val -7967"/>
              <a:gd name="adj5" fmla="val -303197"/>
              <a:gd name="adj6" fmla="val 4684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Передача управляющих сигналов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950" y="122238"/>
            <a:ext cx="789305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Кэш – память </a:t>
            </a:r>
            <a:br>
              <a:rPr lang="ru-RU" altLang="ru-RU" smtClean="0"/>
            </a:br>
            <a:r>
              <a:rPr lang="ru-RU" altLang="ru-RU" smtClean="0"/>
              <a:t>(от англ. с</a:t>
            </a:r>
            <a:r>
              <a:rPr lang="en-US" altLang="ru-RU" smtClean="0"/>
              <a:t>ache</a:t>
            </a:r>
            <a:r>
              <a:rPr lang="ru-RU" altLang="ru-RU" smtClean="0"/>
              <a:t> - тайник )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Внутренняя память</a:t>
            </a:r>
          </a:p>
          <a:p>
            <a:pPr eaLnBrk="1" hangingPunct="1"/>
            <a:r>
              <a:rPr lang="ru-RU" altLang="ru-RU" smtClean="0"/>
              <a:t>Небольшая по объему</a:t>
            </a:r>
          </a:p>
          <a:p>
            <a:pPr eaLnBrk="1" hangingPunct="1"/>
            <a:r>
              <a:rPr lang="ru-RU" altLang="ru-RU" smtClean="0"/>
              <a:t>Содержит данные и команды, к которым наиболее часто обращается процессор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</a:rPr>
              <a:t>Монитор (дисплей)</a:t>
            </a:r>
            <a:br>
              <a:rPr lang="ru-RU" sz="3600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981075"/>
            <a:ext cx="8229600" cy="4411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базе электронно-лучевой трубки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базе жидких кристаллов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4" name="Picture 2" descr="http://studycomputer.narod.ru/photo/1712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744663"/>
            <a:ext cx="23812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716212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6534" r="4906" b="11473"/>
          <a:stretch>
            <a:fillRect/>
          </a:stretch>
        </p:blipFill>
        <p:spPr bwMode="auto">
          <a:xfrm>
            <a:off x="4643438" y="4533900"/>
            <a:ext cx="3113087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50825" y="895350"/>
            <a:ext cx="2749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Дуглас </a:t>
            </a:r>
          </a:p>
          <a:p>
            <a:pPr algn="ctr" eaLnBrk="1" hangingPunct="1">
              <a:defRPr/>
            </a:pPr>
            <a:r>
              <a:rPr lang="ru-RU" sz="3200" dirty="0" err="1" smtClean="0">
                <a:latin typeface="+mj-lt"/>
              </a:rPr>
              <a:t>Энгельбарт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6" name="Picture 6" descr="Douglas Engelbart in 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1567"/>
            <a:ext cx="2448272" cy="302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ru/2/2d/Firstmouseunder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94" y="116632"/>
            <a:ext cx="3084106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AutoShape 7" descr="http://images.myshared.ru/25/1278236/slide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21156" r="3769" b="10295"/>
          <a:stretch>
            <a:fillRect/>
          </a:stretch>
        </p:blipFill>
        <p:spPr bwMode="auto">
          <a:xfrm>
            <a:off x="1597025" y="3357563"/>
            <a:ext cx="6804025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001000" cy="64293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Персональный компьютер – это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908050"/>
            <a:ext cx="78486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компьютер многоцелевого назначения, предназначенный для работы одного человека (пользователя).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2950" y="404813"/>
            <a:ext cx="649288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Виды ПК: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288" y="758825"/>
            <a:ext cx="21478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Настольный </a:t>
            </a:r>
          </a:p>
        </p:txBody>
      </p:sp>
      <p:pic>
        <p:nvPicPr>
          <p:cNvPr id="32770" name="Picture 2" descr="http://www.gazeta.spb.ru/f/a0/ru/auto/200807/141025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91611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692275" y="549275"/>
            <a:ext cx="1295400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49563" y="1179513"/>
            <a:ext cx="2433637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Портативный 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(ноутбук)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014788" y="719138"/>
            <a:ext cx="341312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0"/>
          </p:cNvCxnSpPr>
          <p:nvPr/>
        </p:nvCxnSpPr>
        <p:spPr>
          <a:xfrm flipH="1">
            <a:off x="2360613" y="2079625"/>
            <a:ext cx="1706562" cy="773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356100" y="2212975"/>
            <a:ext cx="468313" cy="107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85913" y="2852738"/>
            <a:ext cx="1549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ультрабук</a:t>
            </a:r>
          </a:p>
        </p:txBody>
      </p:sp>
      <p:pic>
        <p:nvPicPr>
          <p:cNvPr id="32772" name="Picture 4" descr="http://2.bp.blogspot.com/-kinr0nIjuUk/UBlHL2JZvuI/AAAAAAAAADs/QZ9AfaAq5ho/s1600/Dell-XPS-13-Ultrabo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8527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08400" y="3314700"/>
            <a:ext cx="11049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нетбук</a:t>
            </a:r>
          </a:p>
        </p:txBody>
      </p:sp>
      <p:pic>
        <p:nvPicPr>
          <p:cNvPr id="32774" name="Picture 6" descr="https://content.hwigroup.net/images/news/ViewSonic_ViewBook_VNB102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827463"/>
            <a:ext cx="179387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5508625" y="522288"/>
            <a:ext cx="1800225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4750" y="836613"/>
            <a:ext cx="1366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Планшет</a:t>
            </a:r>
          </a:p>
        </p:txBody>
      </p:sp>
      <p:pic>
        <p:nvPicPr>
          <p:cNvPr id="32776" name="Picture 8" descr="https://t-l.ru/i/n/938/211938/tn_211938_7299b6447f6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43025"/>
            <a:ext cx="21478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5014913" y="719138"/>
            <a:ext cx="2305050" cy="1887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95838" y="758825"/>
            <a:ext cx="1900237" cy="3414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34263" y="2665413"/>
            <a:ext cx="746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КПК</a:t>
            </a:r>
          </a:p>
        </p:txBody>
      </p:sp>
      <p:pic>
        <p:nvPicPr>
          <p:cNvPr id="32778" name="Picture 10" descr="https://hsto.org/files/494/6f4/b26/4946f4b2698440cf926f161a44dd08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r="16107"/>
          <a:stretch>
            <a:fillRect/>
          </a:stretch>
        </p:blipFill>
        <p:spPr bwMode="auto">
          <a:xfrm>
            <a:off x="7448550" y="3195638"/>
            <a:ext cx="15970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40425" y="4292600"/>
            <a:ext cx="15589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Смартфон</a:t>
            </a:r>
          </a:p>
        </p:txBody>
      </p:sp>
      <p:pic>
        <p:nvPicPr>
          <p:cNvPr id="32780" name="Picture 12" descr="http://wallpaperstock.ru/tmp/%D1%81/28077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3163" b="8524"/>
          <a:stretch>
            <a:fillRect/>
          </a:stretch>
        </p:blipFill>
        <p:spPr bwMode="auto">
          <a:xfrm>
            <a:off x="5089525" y="4887913"/>
            <a:ext cx="23590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19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u="sng" smtClean="0"/>
              <a:t>Основные устройства ПК: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Системный блок,</a:t>
            </a:r>
          </a:p>
          <a:p>
            <a:pPr eaLnBrk="1" hangingPunct="1"/>
            <a:r>
              <a:rPr lang="ru-RU" altLang="ru-RU" sz="3400" smtClean="0"/>
              <a:t>Клавиатура,</a:t>
            </a:r>
          </a:p>
          <a:p>
            <a:pPr eaLnBrk="1" hangingPunct="1"/>
            <a:r>
              <a:rPr lang="ru-RU" altLang="ru-RU" sz="3400" smtClean="0"/>
              <a:t>Монитор,</a:t>
            </a:r>
          </a:p>
          <a:p>
            <a:pPr eaLnBrk="1" hangingPunct="1"/>
            <a:r>
              <a:rPr lang="ru-RU" altLang="ru-RU" sz="3400" smtClean="0"/>
              <a:t>Манипулятор мышь.</a:t>
            </a:r>
          </a:p>
          <a:p>
            <a:pPr eaLnBrk="1" hangingPunct="1"/>
            <a:endParaRPr lang="ru-RU" altLang="ru-RU" sz="3400" smtClean="0"/>
          </a:p>
        </p:txBody>
      </p:sp>
      <p:pic>
        <p:nvPicPr>
          <p:cNvPr id="15364" name="Picture 6" descr="http://semeylib.kz/wp-content/uploads/2017/11/computer_pc_PNG77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168525"/>
            <a:ext cx="4068763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75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u="sng" smtClean="0"/>
              <a:t>СОСТАВ СИСТЕМНОГО БЛОКА: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0099"/>
                </a:solidFill>
              </a:rPr>
              <a:t>ПРОЦЕССОР</a:t>
            </a:r>
            <a:r>
              <a:rPr lang="ru-RU" sz="3400" dirty="0" smtClean="0"/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0099"/>
                </a:solidFill>
              </a:rPr>
              <a:t>ВНУТРЕННЯЯ ПАМЯТЬ КОМПЬЮТЕРА</a:t>
            </a:r>
            <a:r>
              <a:rPr lang="ru-RU" sz="3400" dirty="0" smtClean="0"/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0099"/>
                </a:solidFill>
              </a:rPr>
              <a:t>ДИСКОВОДЫ</a:t>
            </a:r>
            <a:r>
              <a:rPr lang="ru-RU" sz="3400" dirty="0" smtClean="0"/>
              <a:t> – </a:t>
            </a:r>
            <a:r>
              <a:rPr lang="ru-RU" sz="3900" dirty="0" smtClean="0"/>
              <a:t>устройства внешней памяти,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0099"/>
                </a:solidFill>
              </a:rPr>
              <a:t>СИСТЕМНАЯ ШИНА</a:t>
            </a:r>
            <a:r>
              <a:rPr lang="ru-RU" sz="3400" dirty="0" smtClean="0"/>
              <a:t> (</a:t>
            </a:r>
            <a:r>
              <a:rPr lang="ru-RU" sz="3600" dirty="0" smtClean="0"/>
              <a:t>системная магистраль),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0099"/>
                </a:solidFill>
              </a:rPr>
              <a:t>КОНТРОЛЛЕРЫ</a:t>
            </a:r>
            <a:r>
              <a:rPr lang="ru-RU" sz="3400" dirty="0" smtClean="0"/>
              <a:t> – </a:t>
            </a:r>
            <a:r>
              <a:rPr lang="ru-RU" sz="3600" dirty="0" smtClean="0"/>
              <a:t>микросхемы, обеспечивающие связь различных компонентов компьютера,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0099"/>
                </a:solidFill>
              </a:rPr>
              <a:t>ЭЛЕКТРОМЕХАНИЧЕСКИЕ УСТРОЙСТВА</a:t>
            </a:r>
            <a:r>
              <a:rPr lang="ru-RU" sz="3400" dirty="0" smtClean="0"/>
              <a:t>: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/>
              <a:t> </a:t>
            </a:r>
            <a:r>
              <a:rPr lang="ru-RU" sz="3400" dirty="0" smtClean="0"/>
              <a:t>   </a:t>
            </a:r>
            <a:r>
              <a:rPr lang="ru-RU" sz="3600" dirty="0" smtClean="0"/>
              <a:t>блок питания, кулер и т.д</a:t>
            </a:r>
            <a:r>
              <a:rPr lang="ru-RU" sz="3400" dirty="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3" descr="http://computermaker.info/images/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58825"/>
            <a:ext cx="6948487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375" y="115888"/>
            <a:ext cx="67960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j-lt"/>
              </a:rPr>
              <a:t>Внутреннее устройство системного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01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3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Процессор</a:t>
            </a:r>
            <a:r>
              <a:rPr lang="ru-RU" sz="6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3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3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CPU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Central Processing Unit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i="1" dirty="0" smtClean="0"/>
              <a:t> </a:t>
            </a:r>
            <a:endParaRPr lang="ru-RU" sz="63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89138"/>
            <a:ext cx="9144000" cy="4608512"/>
          </a:xfrm>
        </p:spPr>
        <p:txBody>
          <a:bodyPr/>
          <a:lstStyle/>
          <a:p>
            <a:pPr eaLnBrk="1" hangingPunct="1"/>
            <a:r>
              <a:rPr lang="ru-RU" altLang="ru-RU" sz="3200" b="1" i="1" u="sng" smtClean="0"/>
              <a:t>микросхема</a:t>
            </a:r>
            <a:r>
              <a:rPr lang="ru-RU" altLang="ru-RU" sz="3200" i="1" smtClean="0"/>
              <a:t>, которая производит все арифметические и логические операции, осуществляет управление всем процессом решения задачи, заданной программой;</a:t>
            </a:r>
            <a:endParaRPr lang="en-US" altLang="ru-RU" sz="3200" i="1" smtClean="0"/>
          </a:p>
          <a:p>
            <a:pPr eaLnBrk="1" hangingPunct="1"/>
            <a:r>
              <a:rPr lang="ru-RU" altLang="ru-RU" sz="3400" i="1" smtClean="0"/>
              <a:t>координирует работу всех устройств ПК, обработка всех видов информации.</a:t>
            </a:r>
            <a:endParaRPr lang="en-US" altLang="ru-RU" sz="3400" i="1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3000" i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3000" i="1" smtClean="0"/>
              <a:t>Intel, IBM, Motorola, Sun, DEC, Apple, IDT </a:t>
            </a:r>
            <a:r>
              <a:rPr lang="ru-RU" altLang="ru-RU" sz="3000" i="1" smtClean="0"/>
              <a:t>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188913"/>
            <a:ext cx="66246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+mj-lt"/>
              </a:rPr>
              <a:t>Микропроцессор</a:t>
            </a:r>
          </a:p>
        </p:txBody>
      </p:sp>
      <p:pic>
        <p:nvPicPr>
          <p:cNvPr id="12293" name="Picture 5" descr="https://otvet.imgsmail.ru/download/90136908_2a149eee20cabd6e04bb23f72ce2e6d7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" y="1449110"/>
            <a:ext cx="413318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://i.playground.ru/i/10/72/82/00/blog/icon.600xauto.jpg?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15685" cy="2880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88" y="4365625"/>
            <a:ext cx="410527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В 1971 году корпорация </a:t>
            </a:r>
            <a:r>
              <a:rPr lang="en-US" sz="2400" dirty="0">
                <a:latin typeface="+mj-lt"/>
              </a:rPr>
              <a:t>Intel </a:t>
            </a:r>
            <a:r>
              <a:rPr lang="ru-RU" sz="2400" dirty="0">
                <a:latin typeface="+mj-lt"/>
              </a:rPr>
              <a:t>выпустила первый четырехразрядный микропроцессор.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7900" y="4508500"/>
            <a:ext cx="40433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Так выглядит современный микропроцессор.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827088" y="-171450"/>
            <a:ext cx="7543800" cy="1295400"/>
          </a:xfrm>
        </p:spPr>
        <p:txBody>
          <a:bodyPr/>
          <a:lstStyle/>
          <a:p>
            <a:pPr eaLnBrk="1" hangingPunct="1"/>
            <a:r>
              <a:rPr lang="ru-RU" altLang="ru-RU" smtClean="0"/>
              <a:t>Характеристики процессора: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1341438"/>
            <a:ext cx="8424862" cy="215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ru-RU" sz="3600" dirty="0">
                <a:latin typeface="+mj-lt"/>
              </a:rPr>
              <a:t>Тактовая частота (в </a:t>
            </a:r>
            <a:r>
              <a:rPr lang="ru-RU" sz="3600" dirty="0" err="1">
                <a:latin typeface="+mj-lt"/>
              </a:rPr>
              <a:t>МегаГерцах</a:t>
            </a:r>
            <a:r>
              <a:rPr lang="ru-RU" sz="3600" dirty="0">
                <a:latin typeface="+mj-lt"/>
              </a:rPr>
              <a:t> – МГц)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ru-RU" sz="3600" dirty="0">
                <a:latin typeface="+mj-lt"/>
              </a:rPr>
              <a:t>Разрядность (в битах)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90">
      <a:dk1>
        <a:srgbClr val="1E5F9F"/>
      </a:dk1>
      <a:lt1>
        <a:sysClr val="window" lastClr="FFFFFF"/>
      </a:lt1>
      <a:dk2>
        <a:srgbClr val="70369A"/>
      </a:dk2>
      <a:lt2>
        <a:srgbClr val="ACCBF9"/>
      </a:lt2>
      <a:accent1>
        <a:srgbClr val="7030A0"/>
      </a:accent1>
      <a:accent2>
        <a:srgbClr val="7030A0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0070C0"/>
      </a:folHlink>
    </a:clrScheme>
    <a:fontScheme name="Другая 16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678</TotalTime>
  <Words>292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Candara</vt:lpstr>
      <vt:lpstr>Times New Roman</vt:lpstr>
      <vt:lpstr>Wingdings</vt:lpstr>
      <vt:lpstr>Тема1</vt:lpstr>
      <vt:lpstr>Как устроен персональный компьютер</vt:lpstr>
      <vt:lpstr>Персональный компьютер – это …</vt:lpstr>
      <vt:lpstr>Виды ПК:</vt:lpstr>
      <vt:lpstr>Основные устройства ПК:</vt:lpstr>
      <vt:lpstr>СОСТАВ СИСТЕМНОГО БЛОКА:</vt:lpstr>
      <vt:lpstr>Презентация PowerPoint</vt:lpstr>
      <vt:lpstr>Процессор  (CPU = Central Processing Unit) </vt:lpstr>
      <vt:lpstr>Презентация PowerPoint</vt:lpstr>
      <vt:lpstr>Характеристики процессора:</vt:lpstr>
      <vt:lpstr>Презентация PowerPoint</vt:lpstr>
      <vt:lpstr>Презентация PowerPoint</vt:lpstr>
      <vt:lpstr>Презентация PowerPoint</vt:lpstr>
      <vt:lpstr>Кэш – память  (от англ. сache - тайник )</vt:lpstr>
      <vt:lpstr>Монитор (дисплей) </vt:lpstr>
      <vt:lpstr>Презентация PowerPoint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устроен персональный компьютер</dc:title>
  <dc:creator>Boss</dc:creator>
  <cp:lastModifiedBy>Александр Токарев</cp:lastModifiedBy>
  <cp:revision>61</cp:revision>
  <dcterms:created xsi:type="dcterms:W3CDTF">2005-10-18T06:35:37Z</dcterms:created>
  <dcterms:modified xsi:type="dcterms:W3CDTF">2020-10-12T04:44:02Z</dcterms:modified>
</cp:coreProperties>
</file>