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5" r:id="rId10"/>
    <p:sldId id="268" r:id="rId11"/>
    <p:sldId id="267" r:id="rId12"/>
    <p:sldId id="269" r:id="rId13"/>
    <p:sldId id="270" r:id="rId14"/>
    <p:sldId id="274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F6AC5-4FE0-4DD2-A4E0-0B48079566D8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5337A-83FB-44A5-A39A-DF7ECB869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5337A-83FB-44A5-A39A-DF7ECB8696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6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8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6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2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8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3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0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8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0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4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528392"/>
          </a:xfrm>
        </p:spPr>
        <p:txBody>
          <a:bodyPr/>
          <a:lstStyle/>
          <a:p>
            <a:r>
              <a:rPr lang="ru-RU" b="1" i="1" dirty="0"/>
              <a:t>Введение.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Структура </a:t>
            </a:r>
            <a:r>
              <a:rPr lang="ru-RU" b="1" i="1" dirty="0"/>
              <a:t>информатики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/>
              <a:t>Правила ТБ.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91880" y="476672"/>
            <a:ext cx="2133600" cy="476250"/>
          </a:xfrm>
        </p:spPr>
        <p:txBody>
          <a:bodyPr/>
          <a:lstStyle/>
          <a:p>
            <a:pPr algn="ctr"/>
            <a:fld id="{59A31B12-ECB8-4F8D-9AD6-1167B6C3A2CD}" type="datetime1">
              <a:rPr lang="ru-RU" sz="3200" i="1" smtClean="0"/>
              <a:pPr algn="ctr"/>
              <a:t>03.09.2021</a:t>
            </a:fld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6196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73616" cy="1224136"/>
          </a:xfrm>
        </p:spPr>
        <p:txBody>
          <a:bodyPr/>
          <a:lstStyle/>
          <a:p>
            <a:r>
              <a:rPr lang="ru-RU" b="1" i="1" dirty="0" smtClean="0"/>
              <a:t>3. Информационные технологии </a:t>
            </a:r>
            <a:r>
              <a:rPr lang="ru-RU" b="1" i="1" dirty="0"/>
              <a:t>(ИТ, также </a:t>
            </a:r>
            <a:r>
              <a:rPr lang="ru-RU" b="1" i="1" dirty="0" smtClean="0"/>
              <a:t>ИКТ)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900" dirty="0" smtClean="0"/>
              <a:t>– это процессы</a:t>
            </a:r>
            <a:r>
              <a:rPr lang="ru-RU" sz="2900" dirty="0"/>
              <a:t>, методы поиска, сбора, хранения, обработки, предоставления, распространения информации и способы осуществления таких процессов и </a:t>
            </a:r>
            <a:r>
              <a:rPr lang="ru-RU" sz="2900" dirty="0" smtClean="0"/>
              <a:t>методов;</a:t>
            </a:r>
          </a:p>
          <a:p>
            <a:pPr marL="0" indent="0">
              <a:buNone/>
            </a:pPr>
            <a:r>
              <a:rPr lang="ru-RU" sz="2900" dirty="0" smtClean="0"/>
              <a:t>– это приёмы</a:t>
            </a:r>
            <a:r>
              <a:rPr lang="ru-RU" sz="2900" dirty="0"/>
              <a:t>, способы и методы применения средств вычислительной техники при выполнении функций сбора, хранения, обработки, передачи и использования </a:t>
            </a:r>
            <a:r>
              <a:rPr lang="ru-RU" sz="2900" dirty="0" smtClean="0"/>
              <a:t>данных; </a:t>
            </a:r>
          </a:p>
          <a:p>
            <a:pPr marL="0" indent="0">
              <a:buNone/>
            </a:pPr>
            <a:r>
              <a:rPr lang="ru-RU" sz="2900" dirty="0" smtClean="0"/>
              <a:t>– это ресурсы</a:t>
            </a:r>
            <a:r>
              <a:rPr lang="ru-RU" sz="2900" dirty="0"/>
              <a:t>, необходимые для сбора, обработки, хранения и распространения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4698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Прикладная информатика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– это область практического применения понятий, законов и принципов, выработанных теоретической информатикой.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3212976"/>
            <a:ext cx="6912768" cy="3168352"/>
            <a:chOff x="395536" y="3212976"/>
            <a:chExt cx="6912768" cy="3168352"/>
          </a:xfrm>
        </p:grpSpPr>
        <p:sp>
          <p:nvSpPr>
            <p:cNvPr id="4" name="Овал 3"/>
            <p:cNvSpPr/>
            <p:nvPr/>
          </p:nvSpPr>
          <p:spPr>
            <a:xfrm>
              <a:off x="395536" y="3212976"/>
              <a:ext cx="6912768" cy="3168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75656" y="3645024"/>
              <a:ext cx="50405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>
                  <a:gd name="adj" fmla="val 62004"/>
                </a:avLst>
              </a:prstTxWarp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Прикладная информатика</a:t>
              </a:r>
              <a:endParaRPr lang="ru-RU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sp>
        <p:nvSpPr>
          <p:cNvPr id="7" name="Овал 6"/>
          <p:cNvSpPr/>
          <p:nvPr/>
        </p:nvSpPr>
        <p:spPr>
          <a:xfrm>
            <a:off x="683568" y="4568354"/>
            <a:ext cx="2952328" cy="11649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 информатизации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86064" y="4568354"/>
            <a:ext cx="2962200" cy="11649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технологии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4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442"/>
            <a:ext cx="6336704" cy="1143000"/>
          </a:xfrm>
        </p:spPr>
        <p:txBody>
          <a:bodyPr/>
          <a:lstStyle/>
          <a:p>
            <a:r>
              <a:rPr lang="ru-RU" b="1" i="1" dirty="0" smtClean="0"/>
              <a:t>4. Социальная информатика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003232" cy="4968552"/>
          </a:xfrm>
        </p:spPr>
        <p:txBody>
          <a:bodyPr/>
          <a:lstStyle/>
          <a:p>
            <a:pPr marL="0" indent="354013">
              <a:buNone/>
            </a:pPr>
            <a:r>
              <a:rPr lang="ru-RU" sz="2800" dirty="0"/>
              <a:t>В последние годы в информатике сформировалось новое направление, </a:t>
            </a:r>
            <a:r>
              <a:rPr lang="ru-RU" sz="2800" dirty="0" smtClean="0"/>
              <a:t>           которое </a:t>
            </a:r>
            <a:r>
              <a:rPr lang="ru-RU" sz="2800" dirty="0"/>
              <a:t>называют </a:t>
            </a:r>
            <a:r>
              <a:rPr lang="ru-RU" sz="2800" b="1" i="1" dirty="0"/>
              <a:t>Социальной информатикой</a:t>
            </a:r>
            <a:r>
              <a:rPr lang="ru-RU" sz="2800" dirty="0" smtClean="0"/>
              <a:t>.</a:t>
            </a:r>
            <a:r>
              <a:rPr lang="ru-RU" sz="2800" dirty="0"/>
              <a:t> Его появление связано с тем, что широкое внедрение в жизнь компьютерных технологий и современных средств информационных коммуникаций </a:t>
            </a:r>
            <a:r>
              <a:rPr lang="ru-RU" sz="2800" dirty="0" smtClean="0"/>
              <a:t>оказывает </a:t>
            </a:r>
            <a:r>
              <a:rPr lang="ru-RU" sz="2800" dirty="0"/>
              <a:t>все более сильное влияние на общество в целом и на каждого отдельного человека.</a:t>
            </a:r>
            <a:endParaRPr lang="ru-RU" sz="2800" dirty="0" smtClean="0"/>
          </a:p>
          <a:p>
            <a:pPr marL="0" indent="354013">
              <a:buNone/>
            </a:pPr>
            <a:r>
              <a:rPr lang="ru-RU" sz="2800" dirty="0"/>
              <a:t>Общественное развитие движется к новой ступени – к информационному обществу.</a:t>
            </a:r>
          </a:p>
        </p:txBody>
      </p:sp>
      <p:pic>
        <p:nvPicPr>
          <p:cNvPr id="5" name="Picture 2" descr="https://im0-tub-ru.yandex.net/i?id=2318960d07c2caebeb06029d39ab1a57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4" b="95464" l="3036" r="9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62" y="404664"/>
            <a:ext cx="2659770" cy="21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013795"/>
          </a:xfrm>
        </p:spPr>
        <p:txBody>
          <a:bodyPr/>
          <a:lstStyle/>
          <a:p>
            <a:pPr marL="0" indent="354013">
              <a:spcAft>
                <a:spcPts val="2400"/>
              </a:spcAft>
              <a:buNone/>
            </a:pPr>
            <a:r>
              <a:rPr lang="ru-RU" i="1" dirty="0"/>
              <a:t>М</a:t>
            </a:r>
            <a:r>
              <a:rPr lang="ru-RU" i="1" dirty="0" smtClean="0"/>
              <a:t>ы </a:t>
            </a:r>
            <a:r>
              <a:rPr lang="ru-RU" i="1" dirty="0"/>
              <a:t>изучим вопросы, связанные с четырьмя важнейшими понятиями </a:t>
            </a:r>
            <a:r>
              <a:rPr lang="ru-RU" i="1" dirty="0" smtClean="0"/>
              <a:t>информатики:</a:t>
            </a:r>
          </a:p>
          <a:p>
            <a:r>
              <a:rPr lang="ru-RU" dirty="0" smtClean="0"/>
              <a:t>Информационные </a:t>
            </a:r>
            <a:r>
              <a:rPr lang="ru-RU" dirty="0"/>
              <a:t>процессы</a:t>
            </a:r>
          </a:p>
          <a:p>
            <a:pPr lvl="0"/>
            <a:r>
              <a:rPr lang="ru-RU" dirty="0"/>
              <a:t>Информационные системы</a:t>
            </a:r>
          </a:p>
          <a:p>
            <a:pPr lvl="0"/>
            <a:r>
              <a:rPr lang="ru-RU" dirty="0"/>
              <a:t>Информационные модели</a:t>
            </a:r>
          </a:p>
          <a:p>
            <a:r>
              <a:rPr lang="ru-RU" dirty="0"/>
              <a:t>Информационные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3337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536" y="710272"/>
            <a:ext cx="8229600" cy="20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4800" b="1" i="1" dirty="0" smtClean="0"/>
              <a:t>Техника безопасности в кабинете информатики</a:t>
            </a:r>
            <a:endParaRPr lang="ru-RU" sz="4800" b="1" i="1" dirty="0"/>
          </a:p>
        </p:txBody>
      </p:sp>
      <p:pic>
        <p:nvPicPr>
          <p:cNvPr id="11266" name="Picture 2" descr="http://airad.ca/templates/img/content/who-we-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70" b="89757" l="1270" r="97803">
                        <a14:foregroundMark x1="37109" y1="16633" x2="37109" y2="16633"/>
                        <a14:foregroundMark x1="37256" y1="10041" x2="37256" y2="10041"/>
                        <a14:foregroundMark x1="30762" y1="14706" x2="35303" y2="8722"/>
                        <a14:foregroundMark x1="36182" y1="8722" x2="39697" y2="10649"/>
                        <a14:foregroundMark x1="33496" y1="10041" x2="35303" y2="8114"/>
                        <a14:foregroundMark x1="29980" y1="49290" x2="40137" y2="36714"/>
                        <a14:foregroundMark x1="56201" y1="17546" x2="59814" y2="9331"/>
                        <a14:foregroundMark x1="57861" y1="11562" x2="60254" y2="8722"/>
                        <a14:foregroundMark x1="60547" y1="7505" x2="65723" y2="12170"/>
                        <a14:foregroundMark x1="63135" y1="9026" x2="64795" y2="9026"/>
                        <a14:foregroundMark x1="62256" y1="8418" x2="62256" y2="8418"/>
                        <a14:foregroundMark x1="63428" y1="33266" x2="68604" y2="41481"/>
                        <a14:foregroundMark x1="29980" y1="50913" x2="31201" y2="57809"/>
                        <a14:foregroundMark x1="65283" y1="47769" x2="65283" y2="47769"/>
                        <a14:backgroundMark x1="64648" y1="43306" x2="64648" y2="43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81465"/>
            <a:ext cx="7776864" cy="40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C:\Documents and Settings\AlexIr\Мои документы\Техника бехопасности по информатике\ТБ по ИВ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6350" y="728663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lexIr\Мои документы\Техника бехопасности по информатике\ТБ по ИВТ2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6350" y="728663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lexIr\Мои документы\Техника бехопасности по информатике\ТБ по ИВТ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2459" y="728663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lexIr\Мои документы\Техника бехопасности по информатике\ТБ по ИВТ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4193" y="730111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lexIr\Мои документы\Техника бехопасности по информатике\ТБ по ИВТ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666" y="728662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lexIr\Мои документы\Техника бехопасности по информатике\ТБ по ИВТ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0794" y="726489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lexIr\Мои документы\Техника бехопасности по информатике\ТБ по ИВТ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5612" y="726488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AlexIr\Мои документы\Техника бехопасности по информатике\ТБ по ИВТ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5612" y="730111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lexIr\Мои документы\Техника бехопасности по информатике\ТБ по ИВТ9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5612" y="730111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9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r>
              <a:rPr lang="ru-RU" b="1" i="1" dirty="0"/>
              <a:t>Итог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457200" lvl="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i="1" u="sng" dirty="0"/>
              <a:t>Информатика</a:t>
            </a:r>
            <a:r>
              <a:rPr lang="ru-RU" sz="2400" i="1" dirty="0"/>
              <a:t> – это наука о закономерностях протекания информационных процессов в системах различной природы, о методах, средствах и технологиях автоматизации данных информационных </a:t>
            </a:r>
            <a:r>
              <a:rPr lang="ru-RU" sz="2400" i="1" dirty="0" smtClean="0"/>
              <a:t>процессов</a:t>
            </a:r>
            <a:endParaRPr lang="ru-RU" sz="2400" i="1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i="1" dirty="0" smtClean="0"/>
              <a:t>Информатика </a:t>
            </a:r>
            <a:r>
              <a:rPr lang="ru-RU" sz="2400" i="1" dirty="0"/>
              <a:t>состоит из следующих важных разделов:</a:t>
            </a:r>
            <a:endParaRPr lang="ru-RU" sz="2400" dirty="0"/>
          </a:p>
          <a:p>
            <a:pPr marL="1165225" lvl="0" indent="-457200">
              <a:buFont typeface="+mj-lt"/>
              <a:buAutoNum type="arabicParenR"/>
            </a:pPr>
            <a:r>
              <a:rPr lang="ru-RU" sz="2400" i="1" dirty="0"/>
              <a:t>Теоретическая информатика</a:t>
            </a:r>
            <a:endParaRPr lang="ru-RU" sz="2400" dirty="0"/>
          </a:p>
          <a:p>
            <a:pPr marL="1165225" lvl="0" indent="-457200">
              <a:buFont typeface="+mj-lt"/>
              <a:buAutoNum type="arabicParenR"/>
            </a:pPr>
            <a:r>
              <a:rPr lang="ru-RU" sz="2400" i="1" dirty="0"/>
              <a:t>Средства информатизации</a:t>
            </a:r>
            <a:endParaRPr lang="ru-RU" sz="2400" dirty="0"/>
          </a:p>
          <a:p>
            <a:pPr marL="1165225" lvl="0" indent="-457200">
              <a:buFont typeface="+mj-lt"/>
              <a:buAutoNum type="arabicParenR"/>
            </a:pPr>
            <a:r>
              <a:rPr lang="ru-RU" sz="2400" i="1" dirty="0"/>
              <a:t>Информационные технологии</a:t>
            </a:r>
            <a:endParaRPr lang="ru-RU" sz="2400" dirty="0"/>
          </a:p>
          <a:p>
            <a:pPr marL="1165225" lvl="0" indent="-457200">
              <a:buFont typeface="+mj-lt"/>
              <a:buAutoNum type="arabicParenR"/>
            </a:pPr>
            <a:r>
              <a:rPr lang="ru-RU" sz="2400" i="1" dirty="0"/>
              <a:t>Социальная информатика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8194" name="Picture 2" descr="http://images.tildacdn.info/4d0ee316-3757-412e-93e3-ecf97ef3c065/man-with-check-sign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61" y="188640"/>
            <a:ext cx="2343339" cy="23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eratrunova.ru/wp-content/uploads/2015/06/Op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67" l="1250" r="99875">
                        <a14:foregroundMark x1="56750" y1="70583" x2="56750" y2="70583"/>
                        <a14:foregroundMark x1="65375" y1="94333" x2="53000" y2="94333"/>
                        <a14:foregroundMark x1="77250" y1="5917" x2="86938" y2="8083"/>
                        <a14:foregroundMark x1="86938" y1="8083" x2="64313" y2="92167"/>
                        <a14:foregroundMark x1="77750" y1="5167" x2="54063" y2="92833"/>
                        <a14:foregroundMark x1="76188" y1="36083" x2="76188" y2="36083"/>
                        <a14:foregroundMark x1="65375" y1="69167" x2="65375" y2="69167"/>
                        <a14:foregroundMark x1="67000" y1="66250" x2="67000" y2="66250"/>
                        <a14:foregroundMark x1="68625" y1="61917" x2="68625" y2="61917"/>
                        <a14:foregroundMark x1="61063" y1="85667" x2="79375" y2="16000"/>
                        <a14:foregroundMark x1="84813" y1="13833" x2="70750" y2="56167"/>
                        <a14:foregroundMark x1="77750" y1="13833" x2="67563" y2="55500"/>
                        <a14:foregroundMark x1="64313" y1="92167" x2="70250" y2="52583"/>
                        <a14:foregroundMark x1="57313" y1="93583" x2="66438" y2="53333"/>
                        <a14:backgroundMark x1="7187" y1="90000" x2="7187" y2="90000"/>
                        <a14:backgroundMark x1="7688" y1="92833" x2="5000" y2="93583"/>
                        <a14:backgroundMark x1="17438" y1="89250" x2="54063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78" cy="1143000"/>
          </a:xfrm>
        </p:spPr>
        <p:txBody>
          <a:bodyPr/>
          <a:lstStyle/>
          <a:p>
            <a:r>
              <a:rPr lang="ru-RU" b="1" i="1" dirty="0"/>
              <a:t>Домашнее </a:t>
            </a:r>
            <a:r>
              <a:rPr lang="ru-RU" b="1" i="1" dirty="0" smtClean="0"/>
              <a:t>задание: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6203032" cy="1872209"/>
          </a:xfrm>
        </p:spPr>
        <p:txBody>
          <a:bodyPr/>
          <a:lstStyle/>
          <a:p>
            <a:pPr marL="514350" lvl="0" indent="-514350">
              <a:buFont typeface="+mj-lt"/>
              <a:buAutoNum type="arabicParenR"/>
            </a:pPr>
            <a:r>
              <a:rPr lang="ru-RU" dirty="0"/>
              <a:t>Повторить правила ТБ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Учить конспект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Учебник: Введение, стр. 5 - </a:t>
            </a:r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7170" name="Picture 2" descr="http://cs10145.vk.me/u44513024/126624887/x_786e80e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6" b="97848" l="9783" r="89946">
                        <a14:foregroundMark x1="48641" y1="37748" x2="48641" y2="37748"/>
                        <a14:foregroundMark x1="47011" y1="16391" x2="47011" y2="16391"/>
                        <a14:foregroundMark x1="44837" y1="20033" x2="44837" y2="20033"/>
                        <a14:foregroundMark x1="50815" y1="8609" x2="50815" y2="8609"/>
                        <a14:foregroundMark x1="43750" y1="23675" x2="43750" y2="23675"/>
                        <a14:foregroundMark x1="52989" y1="26325" x2="52989" y2="26325"/>
                        <a14:foregroundMark x1="34239" y1="46523" x2="34239" y2="46523"/>
                        <a14:foregroundMark x1="28261" y1="61258" x2="28261" y2="61258"/>
                        <a14:foregroundMark x1="68478" y1="53974" x2="68478" y2="53974"/>
                        <a14:foregroundMark x1="58424" y1="50497" x2="58424" y2="50497"/>
                        <a14:foregroundMark x1="51359" y1="56623" x2="51359" y2="56623"/>
                        <a14:foregroundMark x1="60054" y1="59272" x2="60054" y2="59272"/>
                        <a14:foregroundMark x1="72826" y1="64404" x2="72826" y2="64404"/>
                        <a14:foregroundMark x1="48098" y1="69371" x2="48098" y2="69371"/>
                        <a14:foregroundMark x1="39674" y1="75828" x2="39674" y2="75828"/>
                        <a14:foregroundMark x1="82880" y1="75497" x2="82880" y2="75497"/>
                        <a14:foregroundMark x1="20380" y1="77152" x2="20380" y2="77152"/>
                        <a14:foregroundMark x1="17663" y1="83113" x2="17663" y2="83113"/>
                        <a14:foregroundMark x1="14402" y1="88907" x2="14402" y2="88907"/>
                        <a14:foregroundMark x1="39674" y1="27483" x2="39674" y2="2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4814"/>
            <a:ext cx="3027198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Информатика </a:t>
            </a:r>
            <a:r>
              <a:rPr lang="ru-RU" sz="4400" i="1" dirty="0"/>
              <a:t>– это наука, рассматривающая все аспекты представления, обмена, обработки, хранения информации.</a:t>
            </a:r>
            <a:endParaRPr lang="ru-RU" sz="4400" dirty="0"/>
          </a:p>
        </p:txBody>
      </p:sp>
      <p:pic>
        <p:nvPicPr>
          <p:cNvPr id="5122" name="Picture 2" descr="http://1urf03cpv6m3s9zjpbgah01g.wpengine.netdna-cdn.com/wp-content/uploads/sites/74/2015/11/ITProfessionalCours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94910"/>
            <a:ext cx="5976664" cy="367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63929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Информатика </a:t>
            </a:r>
            <a:r>
              <a:rPr lang="ru-RU" sz="4000" i="1" dirty="0" smtClean="0"/>
              <a:t>– это наука </a:t>
            </a:r>
            <a:r>
              <a:rPr lang="ru-RU" sz="4000" i="1" dirty="0"/>
              <a:t>о закономерностях протекания информационных процессов в системах различной природы, о методах, средствах и технологиях автоматизации информационных процессов.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965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88632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ru-RU" b="1" i="1" u="sng" dirty="0"/>
              <a:t>И</a:t>
            </a:r>
            <a:r>
              <a:rPr lang="ru-RU" b="1" i="1" u="sng" dirty="0" smtClean="0"/>
              <a:t>нформатика</a:t>
            </a:r>
            <a:r>
              <a:rPr lang="ru-RU" dirty="0" smtClean="0"/>
              <a:t> </a:t>
            </a:r>
            <a:r>
              <a:rPr lang="ru-RU" dirty="0"/>
              <a:t>– это наука, рассматривающая все аспекты представления, обмена, обработки, хранения информации;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i="1" u="sng" dirty="0" smtClean="0"/>
              <a:t>Информатика</a:t>
            </a:r>
            <a:r>
              <a:rPr lang="ru-RU" dirty="0" smtClean="0"/>
              <a:t> – это науки </a:t>
            </a:r>
            <a:r>
              <a:rPr lang="ru-RU" dirty="0"/>
              <a:t>о закономерностях протекания информационных процессов в системах различной природы, о методах, средствах и технологиях автоматизации информационных процессов.</a:t>
            </a:r>
          </a:p>
        </p:txBody>
      </p:sp>
      <p:pic>
        <p:nvPicPr>
          <p:cNvPr id="10242" name="Picture 2" descr="http://your-physics.ru/stickman_question_mark_thinking_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811910" cy="43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b="1" i="1" dirty="0"/>
              <a:t>Содержание и структура информатики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Информатика состоит из следующих важных разделов: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Теоретическая информатика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Средства информатизации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/>
              <a:t>Информационные технологии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i="1" dirty="0"/>
              <a:t>Социальная информатика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7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656184"/>
          </a:xfrm>
        </p:spPr>
        <p:txBody>
          <a:bodyPr/>
          <a:lstStyle/>
          <a:p>
            <a:r>
              <a:rPr lang="ru-RU" sz="3200" b="1" i="1" dirty="0" smtClean="0"/>
              <a:t>1. Теоретическая </a:t>
            </a:r>
            <a:r>
              <a:rPr lang="ru-RU" sz="3200" b="1" i="1" dirty="0"/>
              <a:t>информатика</a:t>
            </a:r>
            <a:r>
              <a:rPr lang="ru-RU" sz="3200" i="1" dirty="0"/>
              <a:t> – это научная область, предмет изучения которой – информация и информационные процессы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В </a:t>
            </a:r>
            <a:r>
              <a:rPr lang="ru-RU" i="1" dirty="0"/>
              <a:t>направление теоретической информатики входят дисциплины:</a:t>
            </a:r>
          </a:p>
          <a:p>
            <a:r>
              <a:rPr lang="ru-RU" i="1" dirty="0"/>
              <a:t>Математическая логика</a:t>
            </a:r>
          </a:p>
          <a:p>
            <a:r>
              <a:rPr lang="ru-RU" i="1" dirty="0"/>
              <a:t>Вычислительная математика и геометрия </a:t>
            </a:r>
          </a:p>
          <a:p>
            <a:r>
              <a:rPr lang="ru-RU" i="1" dirty="0"/>
              <a:t>Теория информации</a:t>
            </a:r>
          </a:p>
          <a:p>
            <a:r>
              <a:rPr lang="ru-RU" i="1" dirty="0"/>
              <a:t>Системный анализ</a:t>
            </a:r>
          </a:p>
          <a:p>
            <a:r>
              <a:rPr lang="ru-RU" i="1" dirty="0"/>
              <a:t>Теория принятия решений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670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2. Средства </a:t>
            </a:r>
            <a:r>
              <a:rPr lang="ru-RU" b="1" i="1" dirty="0"/>
              <a:t>информатизации</a:t>
            </a:r>
            <a:endParaRPr lang="ru-RU" dirty="0"/>
          </a:p>
        </p:txBody>
      </p:sp>
      <p:cxnSp>
        <p:nvCxnSpPr>
          <p:cNvPr id="5" name="Прямая со стрелкой 4"/>
          <p:cNvCxnSpPr>
            <a:endCxn id="9" idx="0"/>
          </p:cNvCxnSpPr>
          <p:nvPr/>
        </p:nvCxnSpPr>
        <p:spPr>
          <a:xfrm flipH="1">
            <a:off x="2123728" y="1340768"/>
            <a:ext cx="936104" cy="147616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0" idx="0"/>
          </p:cNvCxnSpPr>
          <p:nvPr/>
        </p:nvCxnSpPr>
        <p:spPr>
          <a:xfrm>
            <a:off x="5659613" y="1340768"/>
            <a:ext cx="902746" cy="147616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39552" y="2816932"/>
            <a:ext cx="316835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Программные</a:t>
            </a:r>
            <a:endParaRPr lang="ru-RU" sz="3600" b="1" i="1" dirty="0"/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050191" y="2816932"/>
            <a:ext cx="3024336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Технические</a:t>
            </a:r>
            <a:endParaRPr lang="ru-RU" sz="3600" b="1" i="1" dirty="0"/>
          </a:p>
        </p:txBody>
      </p:sp>
      <p:pic>
        <p:nvPicPr>
          <p:cNvPr id="8" name="Picture 2" descr="http://foneyes.ru/img/picture/Jan/05/c1d1bd5904fa9e3e59de05857268fa51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9" y="4005064"/>
            <a:ext cx="3228715" cy="182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000dosok.info/s/11-06-224284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67" b="90000" l="2250" r="98000">
                        <a14:backgroundMark x1="15625" y1="6167" x2="15625" y2="6167"/>
                        <a14:backgroundMark x1="5750" y1="45500" x2="5750" y2="38167"/>
                        <a14:backgroundMark x1="5750" y1="39000" x2="8375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04675"/>
            <a:ext cx="3384375" cy="25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5904656" cy="1800200"/>
          </a:xfrm>
        </p:spPr>
        <p:txBody>
          <a:bodyPr/>
          <a:lstStyle/>
          <a:p>
            <a:r>
              <a:rPr lang="ru-RU" b="1" i="1" dirty="0" smtClean="0"/>
              <a:t>Программные </a:t>
            </a:r>
            <a:r>
              <a:rPr lang="ru-RU" b="1" i="1" dirty="0"/>
              <a:t>средства информатизации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498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 настоящему моменту выделяют три вида программных продуктов</a:t>
            </a:r>
            <a:r>
              <a:rPr lang="ru-RU" dirty="0" smtClean="0"/>
              <a:t>: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системное</a:t>
            </a:r>
            <a:r>
              <a:rPr lang="ru-RU" dirty="0"/>
              <a:t>, или общее, ПО</a:t>
            </a:r>
            <a:r>
              <a:rPr lang="ru-RU" dirty="0" smtClean="0"/>
              <a:t>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пакеты </a:t>
            </a:r>
            <a:r>
              <a:rPr lang="ru-RU" dirty="0"/>
              <a:t>прикладных программ (ППП</a:t>
            </a:r>
            <a:r>
              <a:rPr lang="ru-RU" dirty="0" smtClean="0"/>
              <a:t>);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инструментарий </a:t>
            </a:r>
            <a:r>
              <a:rPr lang="ru-RU" dirty="0"/>
              <a:t>технологии программирования.</a:t>
            </a: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648788" y="5229200"/>
            <a:ext cx="1008112" cy="7200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foneyes.ru/img/picture/Jan/05/c1d1bd5904fa9e3e59de05857268fa51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332656"/>
            <a:ext cx="3228715" cy="182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5148064" cy="1728192"/>
          </a:xfrm>
        </p:spPr>
        <p:txBody>
          <a:bodyPr/>
          <a:lstStyle/>
          <a:p>
            <a:r>
              <a:rPr lang="ru-RU" b="1" i="1" dirty="0"/>
              <a:t>Технические средства информатизации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6203032" cy="3600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– это совокупность систем, машин, приборов, механизмов, устройств и прочих видов оборудования, предназначенных для автоматизации различных технологических процессов информатики.</a:t>
            </a: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648788" y="5229200"/>
            <a:ext cx="1008112" cy="7200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1000dosok.info/s/11-06-22428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67" b="90000" l="2250" r="98000">
                        <a14:backgroundMark x1="15625" y1="6167" x2="15625" y2="6167"/>
                        <a14:backgroundMark x1="5750" y1="45500" x2="5750" y2="38167"/>
                        <a14:backgroundMark x1="5750" y1="39000" x2="8375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817"/>
            <a:ext cx="4652517" cy="34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echstory.ru/foto4/04/dek361_foto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70" y="3356992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447</Words>
  <Application>Microsoft Office PowerPoint</Application>
  <PresentationFormat>Экран (4:3)</PresentationFormat>
  <Paragraphs>59</Paragraphs>
  <Slides>17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Введение.  Структура информатики. Правила ТБ. </vt:lpstr>
      <vt:lpstr>Презентация PowerPoint</vt:lpstr>
      <vt:lpstr>Презентация PowerPoint</vt:lpstr>
      <vt:lpstr>Презентация PowerPoint</vt:lpstr>
      <vt:lpstr>Содержание и структура информатики</vt:lpstr>
      <vt:lpstr>1. Теоретическая информатика – это научная область, предмет изучения которой – информация и информационные процессы.</vt:lpstr>
      <vt:lpstr>2. Средства информатизации</vt:lpstr>
      <vt:lpstr>Программные средства информатизации</vt:lpstr>
      <vt:lpstr>Технические средства информатизации</vt:lpstr>
      <vt:lpstr>3. Информационные технологии (ИТ, также ИКТ)</vt:lpstr>
      <vt:lpstr>Прикладная информатика</vt:lpstr>
      <vt:lpstr>4. Социальная информатика</vt:lpstr>
      <vt:lpstr>Презентация PowerPoint</vt:lpstr>
      <vt:lpstr>Презентация PowerPoint</vt:lpstr>
      <vt:lpstr>Презентация PowerPoint</vt:lpstr>
      <vt:lpstr>Итог урока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Тихонова Анна</cp:lastModifiedBy>
  <cp:revision>24</cp:revision>
  <dcterms:created xsi:type="dcterms:W3CDTF">2017-08-04T03:22:33Z</dcterms:created>
  <dcterms:modified xsi:type="dcterms:W3CDTF">2021-09-03T03:58:22Z</dcterms:modified>
</cp:coreProperties>
</file>