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67" r:id="rId2"/>
    <p:sldId id="271" r:id="rId3"/>
    <p:sldId id="332" r:id="rId4"/>
    <p:sldId id="272" r:id="rId5"/>
    <p:sldId id="273" r:id="rId6"/>
    <p:sldId id="334" r:id="rId7"/>
    <p:sldId id="310" r:id="rId8"/>
    <p:sldId id="311" r:id="rId9"/>
    <p:sldId id="329" r:id="rId10"/>
    <p:sldId id="313" r:id="rId11"/>
    <p:sldId id="289" r:id="rId12"/>
    <p:sldId id="345" r:id="rId13"/>
    <p:sldId id="348" r:id="rId14"/>
    <p:sldId id="338" r:id="rId15"/>
    <p:sldId id="337" r:id="rId16"/>
    <p:sldId id="336" r:id="rId17"/>
    <p:sldId id="341" r:id="rId18"/>
    <p:sldId id="342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937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660" y="2615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6E6747-E9F4-49F7-8045-F3DD4E422316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90347DA-62B7-44A7-BFE6-5914BB434FA7}">
      <dgm:prSet phldrT="[Текст]" custT="1"/>
      <dgm:spPr/>
      <dgm:t>
        <a:bodyPr/>
        <a:lstStyle/>
        <a:p>
          <a:r>
            <a:rPr lang="ru-RU" sz="1400" b="1" dirty="0" smtClean="0"/>
            <a:t>Управление ресурсами</a:t>
          </a:r>
        </a:p>
        <a:p>
          <a:endParaRPr lang="ru-RU" sz="2000" b="1" dirty="0">
            <a:solidFill>
              <a:srgbClr val="FF0000"/>
            </a:solidFill>
          </a:endParaRPr>
        </a:p>
      </dgm:t>
    </dgm:pt>
    <dgm:pt modelId="{6C41043B-DBB1-4EC5-9DCC-4CAE7D2F4385}" type="parTrans" cxnId="{37C71E40-EFF9-4365-8D90-4473485E22DD}">
      <dgm:prSet/>
      <dgm:spPr/>
      <dgm:t>
        <a:bodyPr/>
        <a:lstStyle/>
        <a:p>
          <a:endParaRPr lang="ru-RU"/>
        </a:p>
      </dgm:t>
    </dgm:pt>
    <dgm:pt modelId="{74BF43AE-881E-4B09-89DF-4E73C1DFEBC7}" type="sibTrans" cxnId="{37C71E40-EFF9-4365-8D90-4473485E22DD}">
      <dgm:prSet/>
      <dgm:spPr/>
      <dgm:t>
        <a:bodyPr/>
        <a:lstStyle/>
        <a:p>
          <a:endParaRPr lang="ru-RU"/>
        </a:p>
      </dgm:t>
    </dgm:pt>
    <dgm:pt modelId="{47EEF6C6-00A4-4A95-9F6A-C5292D5498A4}">
      <dgm:prSet phldrT="[Текст]" custT="1"/>
      <dgm:spPr/>
      <dgm:t>
        <a:bodyPr/>
        <a:lstStyle/>
        <a:p>
          <a:r>
            <a:rPr lang="ru-RU" sz="1300" b="1" dirty="0" smtClean="0"/>
            <a:t>Реализация интерфейса</a:t>
          </a:r>
        </a:p>
      </dgm:t>
    </dgm:pt>
    <dgm:pt modelId="{D175CF80-138C-4D97-8CFB-E0A7A49AE140}" type="parTrans" cxnId="{8DBDAC2F-F12D-48A0-8622-C1E1BA99BA00}">
      <dgm:prSet/>
      <dgm:spPr/>
      <dgm:t>
        <a:bodyPr/>
        <a:lstStyle/>
        <a:p>
          <a:endParaRPr lang="ru-RU"/>
        </a:p>
      </dgm:t>
    </dgm:pt>
    <dgm:pt modelId="{9049B054-DC6E-4354-A95A-A18579F41315}" type="sibTrans" cxnId="{8DBDAC2F-F12D-48A0-8622-C1E1BA99BA00}">
      <dgm:prSet/>
      <dgm:spPr/>
      <dgm:t>
        <a:bodyPr/>
        <a:lstStyle/>
        <a:p>
          <a:endParaRPr lang="ru-RU"/>
        </a:p>
      </dgm:t>
    </dgm:pt>
    <dgm:pt modelId="{34A55B37-DAE0-41C7-A8FB-5209CBAD6946}">
      <dgm:prSet phldrT="[Текст]" custT="1"/>
      <dgm:spPr/>
      <dgm:t>
        <a:bodyPr/>
        <a:lstStyle/>
        <a:p>
          <a:r>
            <a:rPr lang="ru-RU" sz="1200" b="1" dirty="0" smtClean="0"/>
            <a:t>Управление процессами</a:t>
          </a:r>
        </a:p>
        <a:p>
          <a:endParaRPr lang="ru-RU" sz="2000" b="1" dirty="0">
            <a:solidFill>
              <a:srgbClr val="FF0000"/>
            </a:solidFill>
          </a:endParaRPr>
        </a:p>
      </dgm:t>
    </dgm:pt>
    <dgm:pt modelId="{A9C3D95E-0EB7-445C-84C1-032722600890}" type="parTrans" cxnId="{9F50C3DD-C303-4A05-BF24-1333F3681CA6}">
      <dgm:prSet/>
      <dgm:spPr/>
      <dgm:t>
        <a:bodyPr/>
        <a:lstStyle/>
        <a:p>
          <a:endParaRPr lang="ru-RU"/>
        </a:p>
      </dgm:t>
    </dgm:pt>
    <dgm:pt modelId="{325CE756-E29D-4CFE-89FC-63FA5743BCC0}" type="sibTrans" cxnId="{9F50C3DD-C303-4A05-BF24-1333F3681CA6}">
      <dgm:prSet/>
      <dgm:spPr/>
      <dgm:t>
        <a:bodyPr/>
        <a:lstStyle/>
        <a:p>
          <a:endParaRPr lang="ru-RU"/>
        </a:p>
      </dgm:t>
    </dgm:pt>
    <dgm:pt modelId="{5A1C6095-87C0-4DFE-BA46-35B0C555598D}" type="pres">
      <dgm:prSet presAssocID="{156E6747-E9F4-49F7-8045-F3DD4E42231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73A3E46-5470-41D3-B10B-90467724DFD6}" type="pres">
      <dgm:prSet presAssocID="{590347DA-62B7-44A7-BFE6-5914BB434FA7}" presName="gear1" presStyleLbl="node1" presStyleIdx="0" presStyleCnt="3" custLinFactNeighborX="-20185" custLinFactNeighborY="-907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58A8D-7A2E-490A-BF15-BE408133FED7}" type="pres">
      <dgm:prSet presAssocID="{590347DA-62B7-44A7-BFE6-5914BB434FA7}" presName="gear1srcNode" presStyleLbl="node1" presStyleIdx="0" presStyleCnt="3"/>
      <dgm:spPr/>
      <dgm:t>
        <a:bodyPr/>
        <a:lstStyle/>
        <a:p>
          <a:endParaRPr lang="ru-RU"/>
        </a:p>
      </dgm:t>
    </dgm:pt>
    <dgm:pt modelId="{F3313EDC-DE64-491E-81C2-8CF64BB5C24E}" type="pres">
      <dgm:prSet presAssocID="{590347DA-62B7-44A7-BFE6-5914BB434FA7}" presName="gear1dstNode" presStyleLbl="node1" presStyleIdx="0" presStyleCnt="3"/>
      <dgm:spPr/>
      <dgm:t>
        <a:bodyPr/>
        <a:lstStyle/>
        <a:p>
          <a:endParaRPr lang="ru-RU"/>
        </a:p>
      </dgm:t>
    </dgm:pt>
    <dgm:pt modelId="{AAF32388-7ACB-43E3-B3E0-4E5335F55693}" type="pres">
      <dgm:prSet presAssocID="{47EEF6C6-00A4-4A95-9F6A-C5292D5498A4}" presName="gear2" presStyleLbl="node1" presStyleIdx="1" presStyleCnt="3" custScaleX="129649" custScaleY="139382" custLinFactNeighborX="-17675" custLinFactNeighborY="134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A004C-6F64-4468-B3C9-99FC46CA664E}" type="pres">
      <dgm:prSet presAssocID="{47EEF6C6-00A4-4A95-9F6A-C5292D5498A4}" presName="gear2srcNode" presStyleLbl="node1" presStyleIdx="1" presStyleCnt="3"/>
      <dgm:spPr/>
      <dgm:t>
        <a:bodyPr/>
        <a:lstStyle/>
        <a:p>
          <a:endParaRPr lang="ru-RU"/>
        </a:p>
      </dgm:t>
    </dgm:pt>
    <dgm:pt modelId="{3732662F-6249-4D41-9D2A-9DE92B74A03D}" type="pres">
      <dgm:prSet presAssocID="{47EEF6C6-00A4-4A95-9F6A-C5292D5498A4}" presName="gear2dstNode" presStyleLbl="node1" presStyleIdx="1" presStyleCnt="3"/>
      <dgm:spPr/>
      <dgm:t>
        <a:bodyPr/>
        <a:lstStyle/>
        <a:p>
          <a:endParaRPr lang="ru-RU"/>
        </a:p>
      </dgm:t>
    </dgm:pt>
    <dgm:pt modelId="{5096D74D-F62D-48A1-92D3-1113A6D5E1E2}" type="pres">
      <dgm:prSet presAssocID="{34A55B37-DAE0-41C7-A8FB-5209CBAD6946}" presName="gear3" presStyleLbl="node1" presStyleIdx="2" presStyleCnt="3" custAng="20250438" custScaleX="106362" custScaleY="109211" custLinFactY="4919" custLinFactNeighborX="17549" custLinFactNeighborY="100000"/>
      <dgm:spPr/>
      <dgm:t>
        <a:bodyPr/>
        <a:lstStyle/>
        <a:p>
          <a:endParaRPr lang="ru-RU"/>
        </a:p>
      </dgm:t>
    </dgm:pt>
    <dgm:pt modelId="{485A337A-7BF5-44E1-BC94-8B34F6D061E2}" type="pres">
      <dgm:prSet presAssocID="{34A55B37-DAE0-41C7-A8FB-5209CBAD694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D3102-8840-4609-A771-51D0B3EA5183}" type="pres">
      <dgm:prSet presAssocID="{34A55B37-DAE0-41C7-A8FB-5209CBAD6946}" presName="gear3srcNode" presStyleLbl="node1" presStyleIdx="2" presStyleCnt="3"/>
      <dgm:spPr/>
      <dgm:t>
        <a:bodyPr/>
        <a:lstStyle/>
        <a:p>
          <a:endParaRPr lang="ru-RU"/>
        </a:p>
      </dgm:t>
    </dgm:pt>
    <dgm:pt modelId="{DA3D219A-7657-475B-B257-BC88C69474EF}" type="pres">
      <dgm:prSet presAssocID="{34A55B37-DAE0-41C7-A8FB-5209CBAD6946}" presName="gear3dstNode" presStyleLbl="node1" presStyleIdx="2" presStyleCnt="3"/>
      <dgm:spPr/>
      <dgm:t>
        <a:bodyPr/>
        <a:lstStyle/>
        <a:p>
          <a:endParaRPr lang="ru-RU"/>
        </a:p>
      </dgm:t>
    </dgm:pt>
    <dgm:pt modelId="{0592A22F-BA80-4A73-9A95-2A958A2ABA80}" type="pres">
      <dgm:prSet presAssocID="{74BF43AE-881E-4B09-89DF-4E73C1DFEBC7}" presName="connector1" presStyleLbl="sibTrans2D1" presStyleIdx="0" presStyleCnt="3" custLinFactNeighborX="21516" custLinFactNeighborY="-15742"/>
      <dgm:spPr/>
      <dgm:t>
        <a:bodyPr/>
        <a:lstStyle/>
        <a:p>
          <a:endParaRPr lang="ru-RU"/>
        </a:p>
      </dgm:t>
    </dgm:pt>
    <dgm:pt modelId="{A5D629EF-E80E-489C-A9D2-18C090B53D9D}" type="pres">
      <dgm:prSet presAssocID="{9049B054-DC6E-4354-A95A-A18579F41315}" presName="connector2" presStyleLbl="sibTrans2D1" presStyleIdx="1" presStyleCnt="3" custAng="16200000" custLinFactNeighborX="45304" custLinFactNeighborY="62122"/>
      <dgm:spPr/>
      <dgm:t>
        <a:bodyPr/>
        <a:lstStyle/>
        <a:p>
          <a:endParaRPr lang="ru-RU"/>
        </a:p>
      </dgm:t>
    </dgm:pt>
    <dgm:pt modelId="{056DCF0C-C502-429D-970D-AE0AE6FA2B1E}" type="pres">
      <dgm:prSet presAssocID="{325CE756-E29D-4CFE-89FC-63FA5743BCC0}" presName="connector3" presStyleLbl="sibTrans2D1" presStyleIdx="2" presStyleCnt="3" custAng="3326499" custScaleX="103842" custScaleY="116447" custLinFactNeighborX="-37899" custLinFactNeighborY="22590"/>
      <dgm:spPr/>
      <dgm:t>
        <a:bodyPr/>
        <a:lstStyle/>
        <a:p>
          <a:endParaRPr lang="ru-RU"/>
        </a:p>
      </dgm:t>
    </dgm:pt>
  </dgm:ptLst>
  <dgm:cxnLst>
    <dgm:cxn modelId="{352CA13C-E087-4C08-9389-A9329D4F5209}" type="presOf" srcId="{74BF43AE-881E-4B09-89DF-4E73C1DFEBC7}" destId="{0592A22F-BA80-4A73-9A95-2A958A2ABA80}" srcOrd="0" destOrd="0" presId="urn:microsoft.com/office/officeart/2005/8/layout/gear1"/>
    <dgm:cxn modelId="{8DBDAC2F-F12D-48A0-8622-C1E1BA99BA00}" srcId="{156E6747-E9F4-49F7-8045-F3DD4E422316}" destId="{47EEF6C6-00A4-4A95-9F6A-C5292D5498A4}" srcOrd="1" destOrd="0" parTransId="{D175CF80-138C-4D97-8CFB-E0A7A49AE140}" sibTransId="{9049B054-DC6E-4354-A95A-A18579F41315}"/>
    <dgm:cxn modelId="{9EFAA96A-A999-4E0B-9DF9-9DD883EEF36C}" type="presOf" srcId="{9049B054-DC6E-4354-A95A-A18579F41315}" destId="{A5D629EF-E80E-489C-A9D2-18C090B53D9D}" srcOrd="0" destOrd="0" presId="urn:microsoft.com/office/officeart/2005/8/layout/gear1"/>
    <dgm:cxn modelId="{B85835C3-801C-4F5C-91B6-99F9C199A28F}" type="presOf" srcId="{34A55B37-DAE0-41C7-A8FB-5209CBAD6946}" destId="{485A337A-7BF5-44E1-BC94-8B34F6D061E2}" srcOrd="1" destOrd="0" presId="urn:microsoft.com/office/officeart/2005/8/layout/gear1"/>
    <dgm:cxn modelId="{9F50C3DD-C303-4A05-BF24-1333F3681CA6}" srcId="{156E6747-E9F4-49F7-8045-F3DD4E422316}" destId="{34A55B37-DAE0-41C7-A8FB-5209CBAD6946}" srcOrd="2" destOrd="0" parTransId="{A9C3D95E-0EB7-445C-84C1-032722600890}" sibTransId="{325CE756-E29D-4CFE-89FC-63FA5743BCC0}"/>
    <dgm:cxn modelId="{E204154A-155C-4912-A0A9-9A6C50757A24}" type="presOf" srcId="{325CE756-E29D-4CFE-89FC-63FA5743BCC0}" destId="{056DCF0C-C502-429D-970D-AE0AE6FA2B1E}" srcOrd="0" destOrd="0" presId="urn:microsoft.com/office/officeart/2005/8/layout/gear1"/>
    <dgm:cxn modelId="{986C98CE-85DA-48FF-9C99-55003DB1FBD0}" type="presOf" srcId="{47EEF6C6-00A4-4A95-9F6A-C5292D5498A4}" destId="{B41A004C-6F64-4468-B3C9-99FC46CA664E}" srcOrd="1" destOrd="0" presId="urn:microsoft.com/office/officeart/2005/8/layout/gear1"/>
    <dgm:cxn modelId="{C0ED5EDB-B988-4034-A1FE-1BD6CF67EA84}" type="presOf" srcId="{34A55B37-DAE0-41C7-A8FB-5209CBAD6946}" destId="{1ABD3102-8840-4609-A771-51D0B3EA5183}" srcOrd="2" destOrd="0" presId="urn:microsoft.com/office/officeart/2005/8/layout/gear1"/>
    <dgm:cxn modelId="{92793BFC-2D32-4C63-8944-B63374C0DF2C}" type="presOf" srcId="{590347DA-62B7-44A7-BFE6-5914BB434FA7}" destId="{F3313EDC-DE64-491E-81C2-8CF64BB5C24E}" srcOrd="2" destOrd="0" presId="urn:microsoft.com/office/officeart/2005/8/layout/gear1"/>
    <dgm:cxn modelId="{30C578A1-D96B-452C-8CD0-A39EF9234B04}" type="presOf" srcId="{590347DA-62B7-44A7-BFE6-5914BB434FA7}" destId="{A73A3E46-5470-41D3-B10B-90467724DFD6}" srcOrd="0" destOrd="0" presId="urn:microsoft.com/office/officeart/2005/8/layout/gear1"/>
    <dgm:cxn modelId="{CA71FB36-2811-4130-8082-8FE6590ADCBB}" type="presOf" srcId="{34A55B37-DAE0-41C7-A8FB-5209CBAD6946}" destId="{DA3D219A-7657-475B-B257-BC88C69474EF}" srcOrd="3" destOrd="0" presId="urn:microsoft.com/office/officeart/2005/8/layout/gear1"/>
    <dgm:cxn modelId="{37C71E40-EFF9-4365-8D90-4473485E22DD}" srcId="{156E6747-E9F4-49F7-8045-F3DD4E422316}" destId="{590347DA-62B7-44A7-BFE6-5914BB434FA7}" srcOrd="0" destOrd="0" parTransId="{6C41043B-DBB1-4EC5-9DCC-4CAE7D2F4385}" sibTransId="{74BF43AE-881E-4B09-89DF-4E73C1DFEBC7}"/>
    <dgm:cxn modelId="{CAF24F5E-F9FF-498A-BB5E-3B135314FB32}" type="presOf" srcId="{590347DA-62B7-44A7-BFE6-5914BB434FA7}" destId="{FFE58A8D-7A2E-490A-BF15-BE408133FED7}" srcOrd="1" destOrd="0" presId="urn:microsoft.com/office/officeart/2005/8/layout/gear1"/>
    <dgm:cxn modelId="{6F57C497-8F22-4C16-B9F6-ACC19179DF17}" type="presOf" srcId="{156E6747-E9F4-49F7-8045-F3DD4E422316}" destId="{5A1C6095-87C0-4DFE-BA46-35B0C555598D}" srcOrd="0" destOrd="0" presId="urn:microsoft.com/office/officeart/2005/8/layout/gear1"/>
    <dgm:cxn modelId="{0B40AC4E-A5A4-4AEC-AB86-72A25123846A}" type="presOf" srcId="{47EEF6C6-00A4-4A95-9F6A-C5292D5498A4}" destId="{3732662F-6249-4D41-9D2A-9DE92B74A03D}" srcOrd="2" destOrd="0" presId="urn:microsoft.com/office/officeart/2005/8/layout/gear1"/>
    <dgm:cxn modelId="{02D7A9B8-2519-42A3-A534-0B0EEE8C424D}" type="presOf" srcId="{34A55B37-DAE0-41C7-A8FB-5209CBAD6946}" destId="{5096D74D-F62D-48A1-92D3-1113A6D5E1E2}" srcOrd="0" destOrd="0" presId="urn:microsoft.com/office/officeart/2005/8/layout/gear1"/>
    <dgm:cxn modelId="{CEB93C2B-FD85-4393-87B2-A383C68519A3}" type="presOf" srcId="{47EEF6C6-00A4-4A95-9F6A-C5292D5498A4}" destId="{AAF32388-7ACB-43E3-B3E0-4E5335F55693}" srcOrd="0" destOrd="0" presId="urn:microsoft.com/office/officeart/2005/8/layout/gear1"/>
    <dgm:cxn modelId="{CED39104-D85A-4354-AC4F-58F5711E57AB}" type="presParOf" srcId="{5A1C6095-87C0-4DFE-BA46-35B0C555598D}" destId="{A73A3E46-5470-41D3-B10B-90467724DFD6}" srcOrd="0" destOrd="0" presId="urn:microsoft.com/office/officeart/2005/8/layout/gear1"/>
    <dgm:cxn modelId="{5964E5CA-10DC-4BF2-BE81-B1DC23975F8F}" type="presParOf" srcId="{5A1C6095-87C0-4DFE-BA46-35B0C555598D}" destId="{FFE58A8D-7A2E-490A-BF15-BE408133FED7}" srcOrd="1" destOrd="0" presId="urn:microsoft.com/office/officeart/2005/8/layout/gear1"/>
    <dgm:cxn modelId="{167A617E-6141-48D3-BD9F-1307445F2199}" type="presParOf" srcId="{5A1C6095-87C0-4DFE-BA46-35B0C555598D}" destId="{F3313EDC-DE64-491E-81C2-8CF64BB5C24E}" srcOrd="2" destOrd="0" presId="urn:microsoft.com/office/officeart/2005/8/layout/gear1"/>
    <dgm:cxn modelId="{9868EBB5-FCC3-49A6-A85F-53BF1C021973}" type="presParOf" srcId="{5A1C6095-87C0-4DFE-BA46-35B0C555598D}" destId="{AAF32388-7ACB-43E3-B3E0-4E5335F55693}" srcOrd="3" destOrd="0" presId="urn:microsoft.com/office/officeart/2005/8/layout/gear1"/>
    <dgm:cxn modelId="{D069EEA1-D8A8-4D0D-A0D5-134C6AA14601}" type="presParOf" srcId="{5A1C6095-87C0-4DFE-BA46-35B0C555598D}" destId="{B41A004C-6F64-4468-B3C9-99FC46CA664E}" srcOrd="4" destOrd="0" presId="urn:microsoft.com/office/officeart/2005/8/layout/gear1"/>
    <dgm:cxn modelId="{B56B2F63-7E95-4FDB-AA63-F0619B96E849}" type="presParOf" srcId="{5A1C6095-87C0-4DFE-BA46-35B0C555598D}" destId="{3732662F-6249-4D41-9D2A-9DE92B74A03D}" srcOrd="5" destOrd="0" presId="urn:microsoft.com/office/officeart/2005/8/layout/gear1"/>
    <dgm:cxn modelId="{5CFFA81B-78D8-4E42-BB3A-CE197AD25C0A}" type="presParOf" srcId="{5A1C6095-87C0-4DFE-BA46-35B0C555598D}" destId="{5096D74D-F62D-48A1-92D3-1113A6D5E1E2}" srcOrd="6" destOrd="0" presId="urn:microsoft.com/office/officeart/2005/8/layout/gear1"/>
    <dgm:cxn modelId="{42B76CD3-43AF-41CF-9234-26D4DA991EC9}" type="presParOf" srcId="{5A1C6095-87C0-4DFE-BA46-35B0C555598D}" destId="{485A337A-7BF5-44E1-BC94-8B34F6D061E2}" srcOrd="7" destOrd="0" presId="urn:microsoft.com/office/officeart/2005/8/layout/gear1"/>
    <dgm:cxn modelId="{A9FB020E-B4B8-495A-AC09-4760A43788C2}" type="presParOf" srcId="{5A1C6095-87C0-4DFE-BA46-35B0C555598D}" destId="{1ABD3102-8840-4609-A771-51D0B3EA5183}" srcOrd="8" destOrd="0" presId="urn:microsoft.com/office/officeart/2005/8/layout/gear1"/>
    <dgm:cxn modelId="{170FC7E8-0A69-41F0-9F68-84AAA4680EA1}" type="presParOf" srcId="{5A1C6095-87C0-4DFE-BA46-35B0C555598D}" destId="{DA3D219A-7657-475B-B257-BC88C69474EF}" srcOrd="9" destOrd="0" presId="urn:microsoft.com/office/officeart/2005/8/layout/gear1"/>
    <dgm:cxn modelId="{1C695AC7-AC2A-4DCF-A434-A450BF37DFC7}" type="presParOf" srcId="{5A1C6095-87C0-4DFE-BA46-35B0C555598D}" destId="{0592A22F-BA80-4A73-9A95-2A958A2ABA80}" srcOrd="10" destOrd="0" presId="urn:microsoft.com/office/officeart/2005/8/layout/gear1"/>
    <dgm:cxn modelId="{90B5C83D-85BB-4B5C-8FF0-52585C9B5A40}" type="presParOf" srcId="{5A1C6095-87C0-4DFE-BA46-35B0C555598D}" destId="{A5D629EF-E80E-489C-A9D2-18C090B53D9D}" srcOrd="11" destOrd="0" presId="urn:microsoft.com/office/officeart/2005/8/layout/gear1"/>
    <dgm:cxn modelId="{4763373D-43DE-4467-8195-77B9C1ADC8E3}" type="presParOf" srcId="{5A1C6095-87C0-4DFE-BA46-35B0C555598D}" destId="{056DCF0C-C502-429D-970D-AE0AE6FA2B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A3E46-5470-41D3-B10B-90467724DFD6}">
      <dsp:nvSpPr>
        <dsp:cNvPr id="0" name=""/>
        <dsp:cNvSpPr/>
      </dsp:nvSpPr>
      <dsp:spPr>
        <a:xfrm>
          <a:off x="1440157" y="54884"/>
          <a:ext cx="2336659" cy="233665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Управление ресурсами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rgbClr val="FF0000"/>
            </a:solidFill>
          </a:endParaRPr>
        </a:p>
      </dsp:txBody>
      <dsp:txXfrm>
        <a:off x="1909929" y="602235"/>
        <a:ext cx="1397115" cy="1201091"/>
      </dsp:txXfrm>
    </dsp:sp>
    <dsp:sp modelId="{AAF32388-7ACB-43E3-B3E0-4E5335F55693}">
      <dsp:nvSpPr>
        <dsp:cNvPr id="0" name=""/>
        <dsp:cNvSpPr/>
      </dsp:nvSpPr>
      <dsp:spPr>
        <a:xfrm>
          <a:off x="8" y="1516843"/>
          <a:ext cx="2203240" cy="236864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Реализация интерфейса</a:t>
          </a:r>
        </a:p>
      </dsp:txBody>
      <dsp:txXfrm>
        <a:off x="554680" y="2099270"/>
        <a:ext cx="1093896" cy="1203788"/>
      </dsp:txXfrm>
    </dsp:sp>
    <dsp:sp modelId="{5096D74D-F62D-48A1-92D3-1113A6D5E1E2}">
      <dsp:nvSpPr>
        <dsp:cNvPr id="0" name=""/>
        <dsp:cNvSpPr/>
      </dsp:nvSpPr>
      <dsp:spPr>
        <a:xfrm rot="19350438">
          <a:off x="1817719" y="2504301"/>
          <a:ext cx="1753621" cy="18357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Управление процессами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rgbClr val="FF0000"/>
            </a:solidFill>
          </a:endParaRPr>
        </a:p>
      </dsp:txBody>
      <dsp:txXfrm rot="900000">
        <a:off x="2197466" y="2911816"/>
        <a:ext cx="994127" cy="1020755"/>
      </dsp:txXfrm>
    </dsp:sp>
    <dsp:sp modelId="{0592A22F-BA80-4A73-9A95-2A958A2ABA80}">
      <dsp:nvSpPr>
        <dsp:cNvPr id="0" name=""/>
        <dsp:cNvSpPr/>
      </dsp:nvSpPr>
      <dsp:spPr>
        <a:xfrm>
          <a:off x="2376260" y="1351029"/>
          <a:ext cx="2990924" cy="2990924"/>
        </a:xfrm>
        <a:prstGeom prst="circularArrow">
          <a:avLst>
            <a:gd name="adj1" fmla="val 4688"/>
            <a:gd name="adj2" fmla="val 299029"/>
            <a:gd name="adj3" fmla="val 2517510"/>
            <a:gd name="adj4" fmla="val 1585838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629EF-E80E-489C-A9D2-18C090B53D9D}">
      <dsp:nvSpPr>
        <dsp:cNvPr id="0" name=""/>
        <dsp:cNvSpPr/>
      </dsp:nvSpPr>
      <dsp:spPr>
        <a:xfrm rot="16200000">
          <a:off x="1235841" y="2596220"/>
          <a:ext cx="2173093" cy="21730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DCF0C-C502-429D-970D-AE0AE6FA2B1E}">
      <dsp:nvSpPr>
        <dsp:cNvPr id="0" name=""/>
        <dsp:cNvSpPr/>
      </dsp:nvSpPr>
      <dsp:spPr>
        <a:xfrm rot="3326499">
          <a:off x="185992" y="421759"/>
          <a:ext cx="2433051" cy="272839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024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284EE4-F6FA-4DA0-ACF5-86E8CD66101C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ru-RU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4813" cy="411638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B9AF63B-F2B9-4D37-81C5-0813C1AF9D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9AAA04-2F34-4D37-80CD-79FD2084B9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74625"/>
            <a:ext cx="2055812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74625"/>
            <a:ext cx="6018213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D84326A-7609-4D6A-9C97-CA956E3626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80D3F6A-B561-4D86-B59B-1B9AA3AB17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0B1FA7-EDA0-49CD-87D3-71132185D0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481138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20CA0E-62B6-4061-94A0-C7A0D2E933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06824B-26A7-4E0C-97E8-D636BB1A75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780BDB-A3EF-49C4-B8A1-BF836E9DBC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A55A0E-70AC-4A71-A682-86CB34B784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2C13FF-0AEF-4884-9F3F-3386925BEB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6C629F0-73FF-44E9-98DC-6420A672EC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715963" y="5002213"/>
            <a:ext cx="3802062" cy="144303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w 5760"/>
              <a:gd name="T9" fmla="*/ 0 h 528"/>
              <a:gd name="T10" fmla="*/ 5760 w 5760"/>
              <a:gd name="T11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w 5760"/>
              <a:gd name="T9" fmla="*/ 0 h 528"/>
              <a:gd name="T10" fmla="*/ 5760 w 5760"/>
              <a:gd name="T11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12700" y="5784850"/>
            <a:ext cx="3413125" cy="1090613"/>
            <a:chOff x="-8" y="3644"/>
            <a:chExt cx="2150" cy="687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4625"/>
            <a:ext cx="8226425" cy="1341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1138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8647113" y="6408738"/>
            <a:ext cx="363537" cy="36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000000"/>
                </a:solidFill>
              </a:defRPr>
            </a:lvl1pPr>
          </a:lstStyle>
          <a:p>
            <a:fld id="{3639490D-9EE7-4E25-A658-047934DFC70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464646"/>
          </a:solidFill>
          <a:latin typeface="Lucida Sans Unicode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dpk-info.ucoz.ru/_pu/0/5639480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pk-info.ucoz.ru/_pu/0/17153840.jpg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-180528" y="1052736"/>
            <a:ext cx="5400675" cy="3816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5720" rIns="45720"/>
          <a:lstStyle/>
          <a:p>
            <a:pPr algn="ctr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>
                <a:solidFill>
                  <a:srgbClr val="4646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Операционная система </a:t>
            </a:r>
          </a:p>
        </p:txBody>
      </p:sp>
      <p:pic>
        <p:nvPicPr>
          <p:cNvPr id="4" name="Рисунок 3" descr="697641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27170">
            <a:off x="814645" y="4737493"/>
            <a:ext cx="2105834" cy="1460327"/>
          </a:xfrm>
          <a:prstGeom prst="rect">
            <a:avLst/>
          </a:prstGeom>
        </p:spPr>
      </p:pic>
      <p:pic>
        <p:nvPicPr>
          <p:cNvPr id="5" name="Picture 2" descr="Собираем компьютер самостоятельн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628800"/>
            <a:ext cx="4941168" cy="49411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285874"/>
            <a:ext cx="6012160" cy="430336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–</a:t>
            </a:r>
            <a:r>
              <a:rPr lang="ru-RU" sz="2800" dirty="0" smtClean="0"/>
              <a:t> </a:t>
            </a:r>
            <a:r>
              <a:rPr lang="ru-RU" sz="2400" dirty="0" smtClean="0"/>
              <a:t>Операционная система содержит также </a:t>
            </a:r>
            <a:r>
              <a:rPr lang="ru-RU" sz="2400" i="1" dirty="0" smtClean="0"/>
              <a:t>сервисные программы</a:t>
            </a:r>
            <a:r>
              <a:rPr lang="ru-RU" sz="2400" dirty="0" smtClean="0"/>
              <a:t>, или </a:t>
            </a:r>
            <a:r>
              <a:rPr lang="ru-RU" sz="2400" i="1" dirty="0" smtClean="0"/>
              <a:t>утилиты</a:t>
            </a:r>
            <a:r>
              <a:rPr lang="ru-RU" sz="2400" dirty="0" smtClean="0"/>
              <a:t>. Такие программы позволяют обслуживать диски (проверять, сжимать, </a:t>
            </a:r>
            <a:r>
              <a:rPr lang="ru-RU" sz="2400" dirty="0" err="1" smtClean="0"/>
              <a:t>дефрагментировать</a:t>
            </a:r>
            <a:r>
              <a:rPr lang="ru-RU" sz="2400" dirty="0" smtClean="0"/>
              <a:t> и т. д.), выполнять операции с файлами (архивировать и т. д.), работать в компьютерных сетях и т. д.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0" dirty="0" smtClean="0">
                <a:solidFill>
                  <a:srgbClr val="0070C0"/>
                </a:solidFill>
              </a:rPr>
              <a:t>Сервисные программы (утилиты)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772816"/>
            <a:ext cx="2554242" cy="2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Собираем компьютер самостоятельн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797152"/>
            <a:ext cx="1772816" cy="17728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6425" cy="184549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Графический ИНТЕРФЕЙС</a:t>
            </a:r>
            <a:r>
              <a:rPr lang="ru-RU" sz="2800" dirty="0" smtClean="0"/>
              <a:t> —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обеспечивает диалог человека с компьютером.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000" b="0" i="1" dirty="0" smtClean="0"/>
              <a:t>От английского слова face-лицо, “лицо” компьютера называют </a:t>
            </a:r>
            <a:r>
              <a:rPr lang="ru-RU" sz="2000" b="0" i="1" u="sng" dirty="0" smtClean="0"/>
              <a:t>интерфейсом</a:t>
            </a:r>
            <a:endParaRPr lang="ru-RU" sz="2000" b="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64904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Для упрощения работы пользователя в состав современных операционных систем, и в частности в состав </a:t>
            </a:r>
            <a:r>
              <a:rPr lang="ru-RU" sz="2400" dirty="0" err="1" smtClean="0">
                <a:solidFill>
                  <a:schemeClr val="tx1"/>
                </a:solidFill>
              </a:rPr>
              <a:t>Windows</a:t>
            </a:r>
            <a:r>
              <a:rPr lang="ru-RU" sz="2400" dirty="0" smtClean="0">
                <a:solidFill>
                  <a:schemeClr val="tx1"/>
                </a:solidFill>
              </a:rPr>
              <a:t>, входят программные модули, создающие </a:t>
            </a:r>
            <a:r>
              <a:rPr lang="ru-RU" sz="2400" i="1" dirty="0" smtClean="0">
                <a:solidFill>
                  <a:schemeClr val="tx1"/>
                </a:solidFill>
              </a:rPr>
              <a:t>графический пользовательский интерфейс</a:t>
            </a:r>
            <a:r>
              <a:rPr lang="ru-RU" sz="2400" dirty="0" smtClean="0">
                <a:solidFill>
                  <a:schemeClr val="tx1"/>
                </a:solidFill>
              </a:rPr>
              <a:t>. В операционных системах с графическим интерфейсом пользователь может вводить команды посредством мыши, тогда как в режиме командной строки необходимо вводить команды с помощью клавиатуры.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62050"/>
          </a:xfrm>
        </p:spPr>
        <p:txBody>
          <a:bodyPr>
            <a:normAutofit fontScale="90000"/>
          </a:bodyPr>
          <a:lstStyle/>
          <a:p>
            <a:r>
              <a:rPr lang="ru-RU" sz="3600" b="1" kern="120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Windows</a:t>
            </a:r>
            <a:r>
              <a:rPr lang="ru-RU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ru-RU" sz="22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объектно-ориентированная операционная система с оконным графическим интерфейсом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1484784"/>
            <a:ext cx="6707088" cy="4641379"/>
          </a:xfrm>
        </p:spPr>
        <p:txBody>
          <a:bodyPr>
            <a:normAutofit fontScale="92500"/>
          </a:bodyPr>
          <a:lstStyle/>
          <a:p>
            <a:r>
              <a:rPr lang="ru-RU" sz="2000" dirty="0"/>
              <a:t>Под объектом понимают все, с чем работает ОС. Например, файлы, папки, диски, окна. </a:t>
            </a:r>
            <a:br>
              <a:rPr lang="ru-RU" sz="2000" dirty="0"/>
            </a:br>
            <a:endParaRPr lang="ru-RU" sz="2000" dirty="0" smtClean="0"/>
          </a:p>
          <a:p>
            <a:pPr algn="ctr">
              <a:buNone/>
            </a:pPr>
            <a:r>
              <a:rPr lang="ru-RU" sz="2000" dirty="0">
                <a:solidFill>
                  <a:srgbClr val="FF0000"/>
                </a:solidFill>
              </a:rPr>
              <a:t>Основные виды </a:t>
            </a:r>
            <a:r>
              <a:rPr lang="ru-RU" sz="2000" dirty="0" smtClean="0">
                <a:solidFill>
                  <a:srgbClr val="FF0000"/>
                </a:solidFill>
              </a:rPr>
              <a:t>объектов</a:t>
            </a:r>
          </a:p>
          <a:p>
            <a:pPr lvl="0"/>
            <a:r>
              <a:rPr lang="ru-RU" sz="2000" b="1" dirty="0"/>
              <a:t>Значок</a:t>
            </a:r>
            <a:r>
              <a:rPr lang="ru-RU" sz="2000" dirty="0"/>
              <a:t> – наглядное представление объекта. </a:t>
            </a:r>
          </a:p>
          <a:p>
            <a:pPr lvl="0"/>
            <a:r>
              <a:rPr lang="ru-RU" sz="2000" b="1" dirty="0"/>
              <a:t>Ярлык</a:t>
            </a:r>
            <a:r>
              <a:rPr lang="ru-RU" sz="2000" dirty="0"/>
              <a:t> – разновидность значка. Он не представляет объект, а только на него указывает. </a:t>
            </a:r>
          </a:p>
          <a:p>
            <a:pPr lvl="0"/>
            <a:r>
              <a:rPr lang="ru-RU" sz="2000" b="1" dirty="0"/>
              <a:t>Папка </a:t>
            </a:r>
            <a:r>
              <a:rPr lang="ru-RU" sz="2000" dirty="0"/>
              <a:t>– контейнер, в котором </a:t>
            </a:r>
            <a:r>
              <a:rPr lang="ru-RU" sz="2000" dirty="0" smtClean="0"/>
              <a:t>могут </a:t>
            </a:r>
            <a:r>
              <a:rPr lang="ru-RU" sz="2000" dirty="0"/>
              <a:t>содержаться другие объекты. </a:t>
            </a:r>
          </a:p>
          <a:p>
            <a:pPr lvl="0"/>
            <a:r>
              <a:rPr lang="ru-RU" sz="2000" b="1" dirty="0"/>
              <a:t>Окно папки</a:t>
            </a:r>
            <a:r>
              <a:rPr lang="ru-RU" sz="2000" dirty="0"/>
              <a:t> – представление папки в открытом виде. </a:t>
            </a:r>
          </a:p>
          <a:p>
            <a:pPr lvl="0"/>
            <a:r>
              <a:rPr lang="ru-RU" sz="2000" b="1" dirty="0"/>
              <a:t>Мой компьютер</a:t>
            </a:r>
            <a:r>
              <a:rPr lang="ru-RU" sz="2000" dirty="0"/>
              <a:t> – значок, открывающий доступ ко всем объектам компьютера. </a:t>
            </a:r>
          </a:p>
          <a:p>
            <a:pPr lvl="0"/>
            <a:r>
              <a:rPr lang="ru-RU" sz="2000" b="1" dirty="0"/>
              <a:t>Корзина</a:t>
            </a:r>
            <a:r>
              <a:rPr lang="ru-RU" sz="2000" dirty="0"/>
              <a:t> – специальная папка, предназначенная для удаления ненужных объектов. </a:t>
            </a:r>
          </a:p>
          <a:p>
            <a:pPr>
              <a:buNone/>
            </a:pP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yarl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714" y="1484784"/>
            <a:ext cx="1800200" cy="921703"/>
          </a:xfrm>
          <a:prstGeom prst="rect">
            <a:avLst/>
          </a:prstGeom>
        </p:spPr>
      </p:pic>
      <p:pic>
        <p:nvPicPr>
          <p:cNvPr id="6" name="Рисунок 5" descr="znach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540581"/>
            <a:ext cx="95250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74625"/>
            <a:ext cx="7139136" cy="662087"/>
          </a:xfrm>
          <a:solidFill>
            <a:srgbClr val="FFFF99"/>
          </a:solidFill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Элементы управления Рабочего стола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Панель задач</a:t>
            </a:r>
            <a:r>
              <a:rPr lang="ru-RU" sz="2400" b="1" dirty="0" smtClean="0"/>
              <a:t>.</a:t>
            </a:r>
            <a:r>
              <a:rPr lang="ru-RU" sz="2400" dirty="0" smtClean="0"/>
              <a:t> Элемент управления, который отражает запущенные приложения или открытые папки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Панель индикации. </a:t>
            </a:r>
            <a:r>
              <a:rPr lang="ru-RU" dirty="0" smtClean="0"/>
              <a:t>Содержит мелкие значки некоторых индикаторов, которыми приходится пользовать чаще всего</a:t>
            </a:r>
          </a:p>
          <a:p>
            <a:endParaRPr lang="ru-RU" dirty="0"/>
          </a:p>
        </p:txBody>
      </p:sp>
      <p:pic>
        <p:nvPicPr>
          <p:cNvPr id="4" name="Рисунок 3" descr="http://dpk-info.ucoz.ru/_pu/0/93146044.jpg"/>
          <p:cNvPicPr/>
          <p:nvPr/>
        </p:nvPicPr>
        <p:blipFill rotWithShape="1">
          <a:blip r:embed="rId2" cstate="print"/>
          <a:srcRect t="76923"/>
          <a:stretch/>
        </p:blipFill>
        <p:spPr bwMode="auto">
          <a:xfrm>
            <a:off x="3978135" y="2348880"/>
            <a:ext cx="42839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dpk-info.ucoz.ru/_pu/0/3727978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941168"/>
            <a:ext cx="2088232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394" t="95899" r="58263" b="-99"/>
          <a:stretch/>
        </p:blipFill>
        <p:spPr>
          <a:xfrm>
            <a:off x="395536" y="2986183"/>
            <a:ext cx="7560840" cy="4320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83178" t="96031" r="284" b="-231"/>
          <a:stretch/>
        </p:blipFill>
        <p:spPr>
          <a:xfrm>
            <a:off x="1396479" y="5447172"/>
            <a:ext cx="3024336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188640"/>
            <a:ext cx="8683625" cy="950119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     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Окна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 Окна – основной объект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Существует несколько типов окон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618856" cy="266429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Окна справочной системы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содержат вспомогательную справочную информацию по работе с операционной системой и приложениями, а также элементы управления справочной системой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6613" y="1124744"/>
            <a:ext cx="4037012" cy="487918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i="1" dirty="0" smtClean="0"/>
              <a:t>     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Диалоговые окна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отличаются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тем, что содержат только элементы управления. С их помощью управляют операционной системой и ее приложениями. Большинство настроек выполняется с помощью диалоговых окон.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dpk-info.ucoz.ru/_pu/0/s56394800.jpg">
            <a:hlinkClick r:id="rId2" tgtFrame="&quot;_blank&quot;" tooltip="&quot;Нажмите, для просмотра в полном размере...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31683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1532" y="4149080"/>
            <a:ext cx="385806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8226425" cy="13414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 Все виды окон представляют собой контейнеры, то есть окна – объекты W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indows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предназначенные для отображения на экране объектов, элементов управления и информации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7013" cy="452278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Окна приложений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содержат информацию, загруженную в приложение в виде документа, а также элементы управления приложением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91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67788"/>
            <a:ext cx="4037012" cy="389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http://dpk-info.ucoz.ru/_pu/0/s17153840.jpg">
            <a:hlinkClick r:id="rId3" tgtFrame="&quot;_blank&quot;" tooltip="&quot;Нажмите, для просмотра в полном размере...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924944"/>
            <a:ext cx="3168352" cy="275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4860032" y="1412776"/>
            <a:ext cx="3779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Окна папок </a:t>
            </a:r>
            <a:r>
              <a:rPr lang="ru-RU" sz="2000" b="1" dirty="0" smtClean="0">
                <a:solidFill>
                  <a:schemeClr val="tx1"/>
                </a:solidFill>
              </a:rPr>
              <a:t>содержат значки других объектов W. и элементы управления окном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323528" y="1124744"/>
            <a:ext cx="3898776" cy="3658418"/>
          </a:xfrm>
        </p:spPr>
        <p:txBody>
          <a:bodyPr/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Ярлык программы – это не сама программа, а только ее образ, указание на то место на диске, где она находится. Двойной щелчок по ярлыку также вызывает запуск программы. 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619672" y="980728"/>
            <a:ext cx="1738536" cy="72008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Ярлык</a:t>
            </a:r>
            <a:endParaRPr lang="ru-RU" dirty="0"/>
          </a:p>
        </p:txBody>
      </p:sp>
      <p:pic>
        <p:nvPicPr>
          <p:cNvPr id="10" name="Picture 4" descr="slide0006_image0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4008" y="332656"/>
            <a:ext cx="3898413" cy="8888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364088" y="1196752"/>
            <a:ext cx="1799183" cy="6397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Значки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4355975" y="1772817"/>
            <a:ext cx="4330825" cy="3024336"/>
          </a:xfrm>
        </p:spPr>
        <p:txBody>
          <a:bodyPr/>
          <a:lstStyle/>
          <a:p>
            <a:pPr marL="812800" indent="-8128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Значками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обозначаются программы, документы. </a:t>
            </a:r>
          </a:p>
          <a:p>
            <a:pPr marL="812800" indent="-8128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Ярлыки создаются перетаскиванием значков объектов на Рабочий стол.</a:t>
            </a:r>
          </a:p>
          <a:p>
            <a:pPr marL="809625" indent="-80962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Ярлыки от значков отличаются     наличием небольшой стрелочки внизу слева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slide0007_image0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3816424" cy="11341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59833" y="174625"/>
            <a:ext cx="4176464" cy="806103"/>
          </a:xfrm>
        </p:spPr>
        <p:txBody>
          <a:bodyPr/>
          <a:lstStyle/>
          <a:p>
            <a:r>
              <a:rPr lang="ru-RU" sz="2400" dirty="0" smtClean="0"/>
              <a:t>Вопросы</a:t>
            </a:r>
            <a:endParaRPr lang="ru-RU" sz="24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39552" y="980728"/>
            <a:ext cx="8226425" cy="4968552"/>
          </a:xfrm>
        </p:spPr>
        <p:txBody>
          <a:bodyPr/>
          <a:lstStyle/>
          <a:p>
            <a:pPr marL="80963" indent="-80963"/>
            <a:r>
              <a:rPr lang="ru-RU" sz="2400" dirty="0" smtClean="0"/>
              <a:t>• Что такое графический интерфейс пользователя?</a:t>
            </a:r>
            <a:br>
              <a:rPr lang="ru-RU" sz="2400" dirty="0" smtClean="0"/>
            </a:br>
            <a:r>
              <a:rPr lang="ru-RU" sz="2400" dirty="0" smtClean="0"/>
              <a:t>• С помощью чего происходит управление в </a:t>
            </a:r>
            <a:r>
              <a:rPr lang="ru-RU" sz="2400" dirty="0" err="1" smtClean="0"/>
              <a:t>Windows</a:t>
            </a:r>
            <a:r>
              <a:rPr lang="ru-RU" sz="2400" dirty="0" smtClean="0"/>
              <a:t>?</a:t>
            </a:r>
            <a:br>
              <a:rPr lang="ru-RU" sz="2400" dirty="0" smtClean="0"/>
            </a:br>
            <a:r>
              <a:rPr lang="ru-RU" sz="2400" dirty="0" smtClean="0"/>
              <a:t>• Перечислите элементы графического интерфейса </a:t>
            </a:r>
            <a:r>
              <a:rPr lang="ru-RU" sz="2400" dirty="0" err="1" smtClean="0"/>
              <a:t>Windows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• Что такое рабочий стол?</a:t>
            </a:r>
            <a:br>
              <a:rPr lang="ru-RU" sz="2400" dirty="0" smtClean="0"/>
            </a:br>
            <a:r>
              <a:rPr lang="ru-RU" sz="2400" dirty="0" smtClean="0"/>
              <a:t>• В чем отличие между значками и ярлыками?</a:t>
            </a:r>
            <a:br>
              <a:rPr lang="ru-RU" sz="2400" dirty="0" smtClean="0"/>
            </a:br>
            <a:r>
              <a:rPr lang="ru-RU" sz="2400" dirty="0" smtClean="0"/>
              <a:t>• Где находятся цифровые часы?</a:t>
            </a:r>
            <a:br>
              <a:rPr lang="ru-RU" sz="2400" dirty="0" smtClean="0"/>
            </a:br>
            <a:r>
              <a:rPr lang="ru-RU" sz="2400" dirty="0" smtClean="0"/>
              <a:t>• Как узнать текущую дату?</a:t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1" y="174625"/>
            <a:ext cx="5626968" cy="1341438"/>
          </a:xfrm>
        </p:spPr>
        <p:txBody>
          <a:bodyPr/>
          <a:lstStyle/>
          <a:p>
            <a:r>
              <a:rPr lang="ru-RU" sz="3200" dirty="0" smtClean="0"/>
              <a:t>Домашнее задание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68760"/>
            <a:ext cx="8226425" cy="47351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Знать, элементы графического интерфейса </a:t>
            </a:r>
            <a:r>
              <a:rPr lang="ru-RU" dirty="0" err="1" smtClean="0"/>
              <a:t>Windows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Подготовить сообщения по  выбранной теме</a:t>
            </a:r>
            <a:r>
              <a:rPr lang="ru-RU" dirty="0" smtClean="0"/>
              <a:t>. </a:t>
            </a:r>
            <a:r>
              <a:rPr lang="ru-RU" sz="1600" i="1" dirty="0" smtClean="0"/>
              <a:t>Семейства </a:t>
            </a:r>
            <a:r>
              <a:rPr lang="ru-RU" sz="1600" i="1" dirty="0" smtClean="0"/>
              <a:t>и хронология операционных систем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8" name="Picture 16" descr="driv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636342"/>
            <a:ext cx="2683832" cy="188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5536" y="332656"/>
            <a:ext cx="8229600" cy="316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1. Как можно комфортно общаться с ПК, не зная его языка?</a:t>
            </a:r>
          </a:p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2. ПК без операционной системы: может ли быть такое?</a:t>
            </a:r>
          </a:p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3. Почему операционная система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Windows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является самой популярной у пользователей?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378904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Это комплекс управляющих и обрабатывающих программ, который выступает как связь между компьютером и пользователем, а также позволяет эффективно использовать ресурсы вычислительной системы.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33486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</a:t>
            </a:r>
            <a:endParaRPr lang="ru-RU" sz="5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9797" y="2967335"/>
            <a:ext cx="7704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Операционная система-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92696"/>
            <a:ext cx="7772400" cy="864840"/>
          </a:xfrm>
        </p:spPr>
        <p:txBody>
          <a:bodyPr/>
          <a:lstStyle/>
          <a:p>
            <a:r>
              <a:rPr lang="ru-RU" sz="2000" dirty="0" smtClean="0"/>
              <a:t>История  операционных систем </a:t>
            </a:r>
            <a:r>
              <a:rPr lang="ru-RU" sz="2000" dirty="0"/>
              <a:t>компании </a:t>
            </a:r>
            <a:r>
              <a:rPr lang="ru-RU" sz="2000" dirty="0" err="1"/>
              <a:t>Microsoft</a:t>
            </a:r>
            <a:r>
              <a:rPr lang="ru-RU" sz="2000" dirty="0"/>
              <a:t>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668716" cy="403163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/>
              <a:t>DOS (Disk Operating System). </a:t>
            </a:r>
            <a:r>
              <a:rPr lang="ru-RU" sz="2000" dirty="0"/>
              <a:t>Интерфейс</a:t>
            </a:r>
            <a:r>
              <a:rPr lang="en-US" sz="2000" dirty="0"/>
              <a:t> – </a:t>
            </a:r>
            <a:r>
              <a:rPr lang="ru-RU" sz="2000" dirty="0"/>
              <a:t>командная</a:t>
            </a:r>
            <a:r>
              <a:rPr lang="en-US" sz="2000" dirty="0"/>
              <a:t> </a:t>
            </a:r>
            <a:r>
              <a:rPr lang="ru-RU" sz="2000" dirty="0"/>
              <a:t>строка</a:t>
            </a:r>
            <a:r>
              <a:rPr lang="en-US" sz="2000" dirty="0"/>
              <a:t>. </a:t>
            </a:r>
            <a:r>
              <a:rPr lang="ru-RU" sz="2000" dirty="0"/>
              <a:t>Все команды приходилось набирать вручную, в командной строке </a:t>
            </a:r>
            <a:r>
              <a:rPr lang="ru-RU" sz="2000" dirty="0" smtClean="0"/>
              <a:t>ОС</a:t>
            </a:r>
            <a:r>
              <a:rPr lang="ru-RU" sz="2000" b="1" dirty="0" smtClean="0">
                <a:solidFill>
                  <a:schemeClr val="tx1"/>
                </a:solidFill>
              </a:rPr>
              <a:t> (год появления 1981)</a:t>
            </a:r>
            <a:r>
              <a:rPr lang="ru-RU" sz="2000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sz="2000" dirty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dirty="0" err="1"/>
              <a:t>Windows</a:t>
            </a:r>
            <a:r>
              <a:rPr lang="ru-RU" sz="2000" dirty="0"/>
              <a:t> 3.1 и 3.11. – первый графический интерфейс. Хотя многие не считали эту систему операционной, а лишь системой, расширяющей возможности DOS. </a:t>
            </a:r>
            <a:endParaRPr lang="ru-RU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sz="2000" dirty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i="1" dirty="0"/>
              <a:t>У всех дальнейших операционных систем </a:t>
            </a:r>
            <a:r>
              <a:rPr lang="ru-RU" sz="2000" b="1" i="1" dirty="0">
                <a:solidFill>
                  <a:srgbClr val="FF0000"/>
                </a:solidFill>
              </a:rPr>
              <a:t>интерфейс </a:t>
            </a:r>
            <a:r>
              <a:rPr lang="ru-RU" sz="2000" dirty="0" smtClean="0">
                <a:solidFill>
                  <a:srgbClr val="FF0000"/>
                </a:solidFill>
              </a:rPr>
              <a:t>графический</a:t>
            </a:r>
            <a:r>
              <a:rPr lang="ru-RU" sz="2000" i="1" dirty="0" smtClean="0"/>
              <a:t>.  </a:t>
            </a:r>
            <a:r>
              <a:rPr lang="en-US" sz="2000" dirty="0" smtClean="0"/>
              <a:t>Windows-95.</a:t>
            </a:r>
            <a:r>
              <a:rPr lang="ru-RU" sz="2000" dirty="0" smtClean="0"/>
              <a:t>Семейство</a:t>
            </a:r>
            <a:r>
              <a:rPr lang="en-US" sz="2000" dirty="0" smtClean="0"/>
              <a:t> </a:t>
            </a:r>
            <a:r>
              <a:rPr lang="en-US" sz="2000" dirty="0"/>
              <a:t>Windows-98 / NT / ME / 2000 / </a:t>
            </a:r>
            <a:r>
              <a:rPr lang="en-US" sz="2000" dirty="0" smtClean="0"/>
              <a:t>XP.</a:t>
            </a:r>
            <a:r>
              <a:rPr lang="ru-RU" sz="2000" dirty="0" smtClean="0"/>
              <a:t> </a:t>
            </a:r>
            <a:r>
              <a:rPr lang="en-US" sz="2000" dirty="0" smtClean="0"/>
              <a:t>Windows </a:t>
            </a:r>
            <a:r>
              <a:rPr lang="en-US" sz="2000" dirty="0"/>
              <a:t>Vista</a:t>
            </a:r>
            <a:r>
              <a:rPr lang="ru-RU" sz="2000" dirty="0" smtClean="0"/>
              <a:t>.</a:t>
            </a:r>
            <a:r>
              <a:rPr lang="en-US" sz="2000" dirty="0" smtClean="0"/>
              <a:t> Windows-</a:t>
            </a:r>
            <a:r>
              <a:rPr lang="ru-RU" sz="2000" dirty="0" smtClean="0"/>
              <a:t>7.</a:t>
            </a:r>
            <a:r>
              <a:rPr lang="en-US" sz="2000" dirty="0" smtClean="0"/>
              <a:t> Windows-</a:t>
            </a:r>
            <a:r>
              <a:rPr lang="ru-RU" sz="2000" dirty="0" smtClean="0"/>
              <a:t>8</a:t>
            </a:r>
            <a:endParaRPr lang="ru-RU" sz="2000" dirty="0"/>
          </a:p>
          <a:p>
            <a:pPr>
              <a:lnSpc>
                <a:spcPct val="80000"/>
              </a:lnSpc>
            </a:pPr>
            <a:endParaRPr lang="ru-RU" sz="2800" dirty="0"/>
          </a:p>
        </p:txBody>
      </p:sp>
      <p:pic>
        <p:nvPicPr>
          <p:cNvPr id="6" name="Содержимое 9" descr="10186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48824">
            <a:off x="3766453" y="5342983"/>
            <a:ext cx="1893888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95536" y="260648"/>
            <a:ext cx="8461375" cy="1871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indent="450850" algn="just"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23528" y="0"/>
            <a:ext cx="8435279" cy="1341438"/>
          </a:xfrm>
        </p:spPr>
        <p:txBody>
          <a:bodyPr/>
          <a:lstStyle/>
          <a:p>
            <a:pPr indent="450850">
              <a:spcBef>
                <a:spcPts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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 </a:t>
            </a:r>
            <a:r>
              <a:rPr lang="ru-RU" sz="2400" u="sng" dirty="0" smtClean="0">
                <a:solidFill>
                  <a:srgbClr val="DA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операционной системы(ОС</a:t>
            </a:r>
            <a:r>
              <a:rPr lang="ru-RU" sz="2400" u="sng" dirty="0" smtClean="0">
                <a:solidFill>
                  <a:srgbClr val="DA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rgbClr val="DA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ru-RU" sz="5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974532"/>
              </p:ext>
            </p:extLst>
          </p:nvPr>
        </p:nvGraphicFramePr>
        <p:xfrm>
          <a:off x="239813" y="1186392"/>
          <a:ext cx="424847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79912" y="630932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Назначение Операционной системы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148478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-Первой задачей ОС является обеспечение совместного функционирования всех аппаратных устройств компьютера.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491880" y="3212976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Второй задачей ОС является предоставление пользователю доступа к ресурсам компьютера. (запуск программ, действия с файлами, создание документов и т.д.)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3968" y="4869160"/>
            <a:ext cx="4717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Третья задача -интерфейс (диалог, обмен информацией) между пользователем и компьютером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571500" y="1071562"/>
            <a:ext cx="8229600" cy="494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indent="450850" algn="just">
              <a:spcBef>
                <a:spcPts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indent="450850" algn="just">
              <a:spcBef>
                <a:spcPts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67544" y="0"/>
            <a:ext cx="8242299" cy="1158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74625"/>
            <a:ext cx="8000057" cy="73409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200" dirty="0" smtClean="0"/>
              <a:t>Функции  операционной системы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Обмен данными с внешними устройствами;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 Поддержка файловой системы;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 Запуск и выполнение остальных программ;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 Обслуживать компьютер и локальную сеть;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 Устанавливать удаленное соединение с другими компьютерами. 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9661" y="582142"/>
            <a:ext cx="6293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</a:t>
            </a:r>
            <a:endParaRPr lang="ru-RU" sz="6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357188" y="285750"/>
            <a:ext cx="8572500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588" tIns="40795" rIns="81588" bIns="40795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083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2079" algn="l"/>
                <a:tab pos="5703925" algn="l"/>
                <a:tab pos="6111450" algn="l"/>
                <a:tab pos="6517536" algn="l"/>
                <a:tab pos="6920742" algn="l"/>
                <a:tab pos="7334029" algn="l"/>
                <a:tab pos="7741554" algn="l"/>
                <a:tab pos="8144760" algn="l"/>
              </a:tabLst>
              <a:defRPr/>
            </a:pPr>
            <a:r>
              <a:rPr lang="en-GB" sz="4000" dirty="0">
                <a:solidFill>
                  <a:srgbClr val="0070C0"/>
                </a:solidFill>
                <a:latin typeface="+mj-lt"/>
                <a:cs typeface="Arial" pitchFamily="34" charset="0"/>
              </a:rPr>
              <a:t>С</a:t>
            </a:r>
            <a:r>
              <a:rPr lang="ru-RU" sz="4000" dirty="0" err="1">
                <a:solidFill>
                  <a:srgbClr val="0070C0"/>
                </a:solidFill>
                <a:latin typeface="+mj-lt"/>
                <a:cs typeface="Arial" pitchFamily="34" charset="0"/>
              </a:rPr>
              <a:t>остав</a:t>
            </a:r>
            <a:r>
              <a:rPr lang="en-GB" sz="4000" dirty="0">
                <a:solidFill>
                  <a:srgbClr val="0070C0"/>
                </a:solidFill>
                <a:latin typeface="+mj-lt"/>
                <a:cs typeface="Arial" pitchFamily="34" charset="0"/>
              </a:rPr>
              <a:t> </a:t>
            </a:r>
            <a:r>
              <a:rPr lang="en-GB" sz="4000" dirty="0" err="1">
                <a:solidFill>
                  <a:srgbClr val="0070C0"/>
                </a:solidFill>
                <a:latin typeface="+mj-lt"/>
                <a:cs typeface="Arial" pitchFamily="34" charset="0"/>
              </a:rPr>
              <a:t>операционной</a:t>
            </a:r>
            <a:r>
              <a:rPr lang="en-GB" sz="4000" dirty="0">
                <a:solidFill>
                  <a:srgbClr val="0070C0"/>
                </a:solidFill>
                <a:latin typeface="+mj-lt"/>
                <a:cs typeface="Arial" pitchFamily="34" charset="0"/>
              </a:rPr>
              <a:t> </a:t>
            </a:r>
            <a:r>
              <a:rPr lang="en-GB" sz="4000" dirty="0" err="1">
                <a:solidFill>
                  <a:srgbClr val="0070C0"/>
                </a:solidFill>
                <a:latin typeface="+mj-lt"/>
                <a:cs typeface="Arial" pitchFamily="34" charset="0"/>
              </a:rPr>
              <a:t>систем</a:t>
            </a:r>
            <a:r>
              <a:rPr lang="en-GB" sz="40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ы</a:t>
            </a:r>
            <a:endParaRPr lang="en-GB" sz="4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083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2079" algn="l"/>
                <a:tab pos="5703925" algn="l"/>
                <a:tab pos="6111450" algn="l"/>
                <a:tab pos="6517536" algn="l"/>
                <a:tab pos="6920742" algn="l"/>
                <a:tab pos="7334029" algn="l"/>
                <a:tab pos="7741554" algn="l"/>
                <a:tab pos="8144760" algn="l"/>
              </a:tabLst>
              <a:defRPr/>
            </a:pPr>
            <a:endParaRPr lang="en-GB" sz="2400" dirty="0">
              <a:solidFill>
                <a:srgbClr val="FC2D04"/>
              </a:solidFill>
            </a:endParaRP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285875" y="1428750"/>
            <a:ext cx="6858000" cy="5000625"/>
            <a:chOff x="1143360" y="2939349"/>
            <a:chExt cx="3788640" cy="3754474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143360" y="2939349"/>
              <a:ext cx="3755520" cy="489651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ru-RU" sz="3200" b="1">
                  <a:solidFill>
                    <a:srgbClr val="000000"/>
                  </a:solidFill>
                </a:rPr>
                <a:t>Операционная система</a:t>
              </a:r>
              <a:endParaRPr lang="en-GB" sz="3200" b="1">
                <a:solidFill>
                  <a:srgbClr val="000000"/>
                </a:solidFill>
              </a:endParaRPr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2482560" y="3560054"/>
              <a:ext cx="2449440" cy="489651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Командный процессор</a:t>
              </a:r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2449441" y="4245566"/>
              <a:ext cx="2449440" cy="489651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Драйверы устройств</a:t>
              </a:r>
            </a:p>
          </p:txBody>
        </p:sp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449441" y="4899395"/>
              <a:ext cx="2449440" cy="489651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Справочная система</a:t>
              </a:r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>
              <a:off x="2445705" y="5567481"/>
              <a:ext cx="2449440" cy="488212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Программные модули</a:t>
              </a:r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2449441" y="6205612"/>
              <a:ext cx="2449440" cy="488211"/>
            </a:xfrm>
            <a:prstGeom prst="roundRect">
              <a:avLst>
                <a:gd name="adj" fmla="val 292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1588" tIns="40795" rIns="81588" bIns="40795" anchor="ctr" anchorCtr="1"/>
            <a:lstStyle/>
            <a:p>
              <a:pPr algn="ctr">
                <a:lnSpc>
                  <a:spcPct val="98000"/>
                </a:lnSpc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39988" algn="l"/>
                  <a:tab pos="2851150" algn="l"/>
                  <a:tab pos="3257550" algn="l"/>
                  <a:tab pos="3663950" algn="l"/>
                  <a:tab pos="4073525" algn="l"/>
                  <a:tab pos="4479925" algn="l"/>
                  <a:tab pos="4887913" algn="l"/>
                  <a:tab pos="5291138" algn="l"/>
                  <a:tab pos="5703888" algn="l"/>
                  <a:tab pos="6110288" algn="l"/>
                  <a:tab pos="6516688" algn="l"/>
                  <a:tab pos="6919913" algn="l"/>
                  <a:tab pos="7332663" algn="l"/>
                  <a:tab pos="7740650" algn="l"/>
                  <a:tab pos="8143875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Сервисные программы</a:t>
              </a:r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>
              <a:off x="1795681" y="3429001"/>
              <a:ext cx="1440" cy="293934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1795681" y="6368349"/>
              <a:ext cx="65376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1795681" y="3755914"/>
              <a:ext cx="653760" cy="144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1795681" y="4408304"/>
              <a:ext cx="653760" cy="14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1795681" y="5062132"/>
              <a:ext cx="653760" cy="14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1795681" y="5878697"/>
              <a:ext cx="653760" cy="144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23528" y="980728"/>
            <a:ext cx="8851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</a:t>
            </a:r>
            <a:endParaRPr lang="ru-RU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001000" cy="3096344"/>
          </a:xfrm>
        </p:spPr>
        <p:txBody>
          <a:bodyPr>
            <a:normAutofit fontScale="70000" lnSpcReduction="20000"/>
          </a:bodyPr>
          <a:lstStyle/>
          <a:p>
            <a:pPr marL="255588" indent="635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 smtClean="0"/>
              <a:t>В состав операционной системы входит специальная программа — </a:t>
            </a:r>
            <a:r>
              <a:rPr lang="ru-RU" sz="3200" i="1" dirty="0" smtClean="0"/>
              <a:t>командный процессор</a:t>
            </a:r>
            <a:r>
              <a:rPr lang="ru-RU" sz="3200" dirty="0" smtClean="0"/>
              <a:t>, которая запрашивает у пользователя команды и выполняет их.</a:t>
            </a:r>
          </a:p>
          <a:p>
            <a:pPr marL="255588" indent="6350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  </a:t>
            </a:r>
          </a:p>
          <a:p>
            <a:pPr marL="255588" indent="635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 smtClean="0"/>
              <a:t> Пользователь может дать, например, команду выполнения какой-либо операции над файлами (копирование, удаление, переименование), команду вывода документа на печать и т. д.   Операционная система должна эти команды выполнить.</a:t>
            </a:r>
            <a:endParaRPr lang="ru-RU" sz="3200" dirty="0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2040" y="358599"/>
            <a:ext cx="3656120" cy="692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Командный процессор </a:t>
            </a:r>
          </a:p>
        </p:txBody>
      </p:sp>
      <p:pic>
        <p:nvPicPr>
          <p:cNvPr id="6" name="Picture 2" descr="Собираем компьютер самостоятельн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97152"/>
            <a:ext cx="1772816" cy="17728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676456" cy="4669978"/>
          </a:xfrm>
        </p:spPr>
        <p:txBody>
          <a:bodyPr/>
          <a:lstStyle/>
          <a:p>
            <a:pPr marL="9525" indent="-9525" eaLnBrk="1" hangingPunct="1"/>
            <a:r>
              <a:rPr lang="ru-RU" sz="2400" dirty="0" smtClean="0"/>
              <a:t>   К магистрали компьютера подключаются различные устройства (дисководы, монитор, клавиатура, мышь, принтер и др.). В состав операционной системы входят </a:t>
            </a:r>
            <a:r>
              <a:rPr lang="ru-RU" sz="2400" i="1" dirty="0" smtClean="0"/>
              <a:t>драйверы</a:t>
            </a:r>
            <a:r>
              <a:rPr lang="ru-RU" sz="2400" dirty="0" smtClean="0"/>
              <a:t> устройств — специальные программы, которые обеспечивают управление работой устройств и согласование информационного обмена с другими устройствами. Любому устройству соответствует свой драйвер.</a:t>
            </a:r>
          </a:p>
          <a:p>
            <a:pPr marL="9525" indent="-9525"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64088" y="260648"/>
            <a:ext cx="3427120" cy="6927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Драйверы устройств</a:t>
            </a:r>
          </a:p>
        </p:txBody>
      </p:sp>
      <p:pic>
        <p:nvPicPr>
          <p:cNvPr id="6" name="Picture 2" descr="Собираем компьютер самостоятельн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17032"/>
            <a:ext cx="2852936" cy="28529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404664"/>
            <a:ext cx="4031803" cy="1143000"/>
          </a:xfrm>
        </p:spPr>
        <p:txBody>
          <a:bodyPr/>
          <a:lstStyle/>
          <a:p>
            <a:r>
              <a:rPr lang="ru-RU" sz="2800" dirty="0"/>
              <a:t>Справочная система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24744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         </a:t>
            </a:r>
            <a:endParaRPr lang="ru-RU" sz="2800" dirty="0" smtClean="0"/>
          </a:p>
          <a:p>
            <a:pPr marL="0" indent="0">
              <a:buFontTx/>
              <a:buNone/>
            </a:pPr>
            <a:r>
              <a:rPr lang="ru-RU" sz="2800" dirty="0" smtClean="0"/>
              <a:t>Для </a:t>
            </a:r>
            <a:r>
              <a:rPr lang="ru-RU" sz="2800" dirty="0"/>
              <a:t>удобства </a:t>
            </a:r>
            <a:r>
              <a:rPr lang="ru-RU" sz="2800" dirty="0" smtClean="0"/>
              <a:t>пользователя в операционной </a:t>
            </a:r>
            <a:r>
              <a:rPr lang="ru-RU" sz="2800" dirty="0"/>
              <a:t>системе </a:t>
            </a:r>
            <a:r>
              <a:rPr lang="ru-RU" sz="2800" dirty="0" smtClean="0"/>
              <a:t>обычно </a:t>
            </a:r>
            <a:r>
              <a:rPr lang="ru-RU" sz="2800" dirty="0"/>
              <a:t>имеется и </a:t>
            </a:r>
            <a:r>
              <a:rPr lang="ru-RU" sz="2800" i="1" dirty="0"/>
              <a:t>справочная система</a:t>
            </a:r>
            <a:r>
              <a:rPr lang="ru-RU" sz="2800" dirty="0"/>
              <a:t>. Она предназначена для оперативного получения необходимой информации о функционировании как операционной системы в целом, так и о работе ее отдельных модулей.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Lucida Sans Unicode"/>
        <a:ea typeface="Arial Unicode MS"/>
        <a:cs typeface="Arial Unicode MS"/>
      </a:majorFont>
      <a:minorFont>
        <a:latin typeface="Lucida Sans Unicode"/>
        <a:ea typeface="Arial Unicode MS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707</Words>
  <Application>Microsoft Office PowerPoint</Application>
  <PresentationFormat>Экран (4:3)</PresentationFormat>
  <Paragraphs>83</Paragraphs>
  <Slides>18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Unicode MS</vt:lpstr>
      <vt:lpstr>Lucida Sans Unicode</vt:lpstr>
      <vt:lpstr>Times New Roman</vt:lpstr>
      <vt:lpstr>Wingdings</vt:lpstr>
      <vt:lpstr>Wingdings 3</vt:lpstr>
      <vt:lpstr>Оформление по умолчанию</vt:lpstr>
      <vt:lpstr>Презентация PowerPoint</vt:lpstr>
      <vt:lpstr>Презентация PowerPoint</vt:lpstr>
      <vt:lpstr>История  операционных систем компании Microsoft:</vt:lpstr>
      <vt:lpstr> Задачи операционной системы(ОС) –</vt:lpstr>
      <vt:lpstr>Функции  операционной системы</vt:lpstr>
      <vt:lpstr>Презентация PowerPoint</vt:lpstr>
      <vt:lpstr>Командный процессор </vt:lpstr>
      <vt:lpstr>Драйверы устройств</vt:lpstr>
      <vt:lpstr>Справочная система</vt:lpstr>
      <vt:lpstr>Сервисные программы (утилиты)</vt:lpstr>
      <vt:lpstr>Графический ИНТЕРФЕЙС — обеспечивает диалог человека с компьютером.  От английского слова face-лицо, “лицо” компьютера называют интерфейсом</vt:lpstr>
      <vt:lpstr>Windows – объектно-ориентированная операционная система с оконным графическим интерфейсом</vt:lpstr>
      <vt:lpstr> Элементы управления Рабочего стола  </vt:lpstr>
      <vt:lpstr>      Окна Windows        Окна – основной объект Windows. Существует несколько типов окон</vt:lpstr>
      <vt:lpstr>      Все виды окон представляют собой контейнеры, то есть окна – объекты Windows, предназначенные для отображения на экране объектов, элементов управления и информации</vt:lpstr>
      <vt:lpstr>Ярлык программы – это не сама программа, а только ее образ, указание на то место на диске, где она находится. Двойной щелчок по ярлыку также вызывает запуск программы. </vt:lpstr>
      <vt:lpstr>Вопросы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Устройство компьютера</dc:title>
  <dc:creator>bas</dc:creator>
  <cp:lastModifiedBy>Александр Токарев</cp:lastModifiedBy>
  <cp:revision>281</cp:revision>
  <cp:lastPrinted>1601-01-01T00:00:00Z</cp:lastPrinted>
  <dcterms:created xsi:type="dcterms:W3CDTF">2005-09-27T14:03:19Z</dcterms:created>
  <dcterms:modified xsi:type="dcterms:W3CDTF">2020-10-23T04:08:24Z</dcterms:modified>
</cp:coreProperties>
</file>