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9" r:id="rId3"/>
    <p:sldId id="280" r:id="rId4"/>
    <p:sldId id="281" r:id="rId5"/>
    <p:sldId id="282" r:id="rId6"/>
    <p:sldId id="256" r:id="rId7"/>
    <p:sldId id="283" r:id="rId8"/>
    <p:sldId id="284" r:id="rId9"/>
    <p:sldId id="257" r:id="rId10"/>
    <p:sldId id="258" r:id="rId11"/>
    <p:sldId id="259" r:id="rId12"/>
    <p:sldId id="285" r:id="rId13"/>
    <p:sldId id="286" r:id="rId14"/>
    <p:sldId id="260" r:id="rId15"/>
    <p:sldId id="261" r:id="rId16"/>
    <p:sldId id="263" r:id="rId17"/>
    <p:sldId id="266" r:id="rId18"/>
    <p:sldId id="267" r:id="rId19"/>
    <p:sldId id="268" r:id="rId20"/>
    <p:sldId id="269" r:id="rId21"/>
    <p:sldId id="270" r:id="rId22"/>
    <p:sldId id="262" r:id="rId23"/>
    <p:sldId id="287" r:id="rId24"/>
    <p:sldId id="288" r:id="rId25"/>
    <p:sldId id="264" r:id="rId26"/>
    <p:sldId id="276" r:id="rId27"/>
    <p:sldId id="278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C1A5"/>
    <a:srgbClr val="FF0000"/>
    <a:srgbClr val="990099"/>
    <a:srgbClr val="E8AEF0"/>
    <a:srgbClr val="ACF2D9"/>
    <a:srgbClr val="CC3300"/>
    <a:srgbClr val="FDF5E1"/>
    <a:srgbClr val="E8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7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6E920-3197-4CDD-BEC1-D03EE14CD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B488-3B6E-4F4C-8B65-7A91A638C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12F20-61D9-4B09-8667-F06B4CC23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05D90-D557-425C-A212-8F7D5BC61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4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6F513-297A-483D-A8F0-818448D46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53178-3E8D-4398-9C02-BE2CAE705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0ED47-2ADB-4D6E-8C46-9C5AB9F34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14BD8-83EE-45B2-B3DC-5397499B8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6842-0DF8-473F-B46C-8FEB87CB7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F20E3-A055-4BAB-AC23-5BF0DCD6F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C4C11-BB63-4027-9EEA-5C0FE618D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D6319-A531-4213-B733-47B2382C0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FC8FA1C-DC64-4D7C-BC04-9F5A2BC0C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0.wmf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4.xml"/><Relationship Id="rId2" Type="http://schemas.openxmlformats.org/officeDocument/2006/relationships/control" Target="../activeX/activeX4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14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0.xml"/><Relationship Id="rId5" Type="http://schemas.openxmlformats.org/officeDocument/2006/relationships/slide" Target="slide22.xml"/><Relationship Id="rId10" Type="http://schemas.openxmlformats.org/officeDocument/2006/relationships/slide" Target="slide9.xml"/><Relationship Id="rId4" Type="http://schemas.openxmlformats.org/officeDocument/2006/relationships/slide" Target="slide16.xml"/><Relationship Id="rId9" Type="http://schemas.openxmlformats.org/officeDocument/2006/relationships/slide" Target="slide18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control" Target="../activeX/activeX25.xml"/><Relationship Id="rId39" Type="http://schemas.openxmlformats.org/officeDocument/2006/relationships/control" Target="../activeX/activeX38.xml"/><Relationship Id="rId21" Type="http://schemas.openxmlformats.org/officeDocument/2006/relationships/control" Target="../activeX/activeX20.xml"/><Relationship Id="rId34" Type="http://schemas.openxmlformats.org/officeDocument/2006/relationships/control" Target="../activeX/activeX33.xml"/><Relationship Id="rId42" Type="http://schemas.openxmlformats.org/officeDocument/2006/relationships/slideLayout" Target="../slideLayouts/slideLayout12.xml"/><Relationship Id="rId47" Type="http://schemas.openxmlformats.org/officeDocument/2006/relationships/image" Target="../media/image5.wmf"/><Relationship Id="rId50" Type="http://schemas.openxmlformats.org/officeDocument/2006/relationships/image" Target="../media/image8.wmf"/><Relationship Id="rId55" Type="http://schemas.openxmlformats.org/officeDocument/2006/relationships/image" Target="../media/image13.wmf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9" Type="http://schemas.openxmlformats.org/officeDocument/2006/relationships/control" Target="../activeX/activeX28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45" Type="http://schemas.openxmlformats.org/officeDocument/2006/relationships/image" Target="../media/image3.wmf"/><Relationship Id="rId53" Type="http://schemas.openxmlformats.org/officeDocument/2006/relationships/image" Target="../media/image11.wmf"/><Relationship Id="rId58" Type="http://schemas.openxmlformats.org/officeDocument/2006/relationships/image" Target="../media/image16.wmf"/><Relationship Id="rId5" Type="http://schemas.openxmlformats.org/officeDocument/2006/relationships/control" Target="../activeX/activeX4.xml"/><Relationship Id="rId19" Type="http://schemas.openxmlformats.org/officeDocument/2006/relationships/control" Target="../activeX/activeX18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43" Type="http://schemas.openxmlformats.org/officeDocument/2006/relationships/image" Target="../media/image1.wmf"/><Relationship Id="rId48" Type="http://schemas.openxmlformats.org/officeDocument/2006/relationships/image" Target="../media/image6.wmf"/><Relationship Id="rId56" Type="http://schemas.openxmlformats.org/officeDocument/2006/relationships/image" Target="../media/image14.wmf"/><Relationship Id="rId8" Type="http://schemas.openxmlformats.org/officeDocument/2006/relationships/control" Target="../activeX/activeX7.xml"/><Relationship Id="rId51" Type="http://schemas.openxmlformats.org/officeDocument/2006/relationships/image" Target="../media/image9.wmf"/><Relationship Id="rId3" Type="http://schemas.openxmlformats.org/officeDocument/2006/relationships/control" Target="../activeX/activeX2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image" Target="../media/image4.wmf"/><Relationship Id="rId20" Type="http://schemas.openxmlformats.org/officeDocument/2006/relationships/control" Target="../activeX/activeX19.xml"/><Relationship Id="rId41" Type="http://schemas.openxmlformats.org/officeDocument/2006/relationships/control" Target="../activeX/activeX40.xml"/><Relationship Id="rId54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image" Target="../media/image7.wmf"/><Relationship Id="rId57" Type="http://schemas.openxmlformats.org/officeDocument/2006/relationships/image" Target="../media/image15.wmf"/><Relationship Id="rId10" Type="http://schemas.openxmlformats.org/officeDocument/2006/relationships/control" Target="../activeX/activeX9.xml"/><Relationship Id="rId31" Type="http://schemas.openxmlformats.org/officeDocument/2006/relationships/control" Target="../activeX/activeX30.xml"/><Relationship Id="rId44" Type="http://schemas.openxmlformats.org/officeDocument/2006/relationships/image" Target="../media/image2.wmf"/><Relationship Id="rId52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6"/>
          <p:cNvSpPr>
            <a:spLocks noChangeArrowheads="1"/>
          </p:cNvSpPr>
          <p:nvPr/>
        </p:nvSpPr>
        <p:spPr bwMode="auto">
          <a:xfrm rot="999180">
            <a:off x="4356100" y="4076700"/>
            <a:ext cx="4600575" cy="1223963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AutoShape 17"/>
          <p:cNvSpPr>
            <a:spLocks noChangeArrowheads="1"/>
          </p:cNvSpPr>
          <p:nvPr/>
        </p:nvSpPr>
        <p:spPr bwMode="auto">
          <a:xfrm rot="433150">
            <a:off x="4787900" y="5445125"/>
            <a:ext cx="2041525" cy="827088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AutoShape 18"/>
          <p:cNvSpPr>
            <a:spLocks noChangeArrowheads="1"/>
          </p:cNvSpPr>
          <p:nvPr/>
        </p:nvSpPr>
        <p:spPr bwMode="auto">
          <a:xfrm rot="-553527">
            <a:off x="1258888" y="5300663"/>
            <a:ext cx="3168650" cy="1223962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AutoShape 15"/>
          <p:cNvSpPr>
            <a:spLocks noChangeArrowheads="1"/>
          </p:cNvSpPr>
          <p:nvPr/>
        </p:nvSpPr>
        <p:spPr bwMode="auto">
          <a:xfrm rot="-553527">
            <a:off x="377825" y="3860800"/>
            <a:ext cx="3168650" cy="1223963"/>
          </a:xfrm>
          <a:prstGeom prst="foldedCorner">
            <a:avLst>
              <a:gd name="adj" fmla="val 12500"/>
            </a:avLst>
          </a:prstGeom>
          <a:solidFill>
            <a:srgbClr val="ACF2D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755650" y="908050"/>
            <a:ext cx="7848600" cy="164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CC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Перевод   целых   чисел  </a:t>
            </a:r>
          </a:p>
          <a:p>
            <a:pPr algn="ctr"/>
            <a:r>
              <a:rPr lang="ru-RU" sz="3600" kern="10">
                <a:ln w="19050">
                  <a:solidFill>
                    <a:srgbClr val="CC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 2, 8, 16-ю системы счисления 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403350" y="4581525"/>
            <a:ext cx="4392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 rot="896246">
            <a:off x="4389438" y="4581525"/>
            <a:ext cx="4754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990099"/>
                </a:solidFill>
              </a:rPr>
              <a:t>0123456789</a:t>
            </a:r>
            <a:r>
              <a:rPr lang="en-US" sz="3600">
                <a:solidFill>
                  <a:srgbClr val="990099"/>
                </a:solidFill>
              </a:rPr>
              <a:t>ABCDEF</a:t>
            </a:r>
            <a:endParaRPr lang="ru-RU" sz="3600">
              <a:solidFill>
                <a:srgbClr val="990099"/>
              </a:solidFill>
            </a:endParaRP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 rot="-442020">
            <a:off x="755650" y="4292600"/>
            <a:ext cx="302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663300"/>
                </a:solidFill>
              </a:rPr>
              <a:t>0123456789</a:t>
            </a: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 rot="-442020">
            <a:off x="1763713" y="5445125"/>
            <a:ext cx="3024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chemeClr val="accent2"/>
                </a:solidFill>
              </a:rPr>
              <a:t>01234567</a:t>
            </a:r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 rot="639291">
            <a:off x="5219700" y="5516563"/>
            <a:ext cx="302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rgbClr val="FF0000"/>
                </a:solidFill>
              </a:rPr>
              <a:t>01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 rot="1036904">
            <a:off x="4859338" y="4076700"/>
            <a:ext cx="3176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990099"/>
                </a:solidFill>
              </a:rPr>
              <a:t>шестнадцатеричная</a:t>
            </a: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 rot="-383269">
            <a:off x="971550" y="3933825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663300"/>
                </a:solidFill>
              </a:rPr>
              <a:t>десятичная</a:t>
            </a: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 rot="720688">
            <a:off x="5148263" y="58769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</a:rPr>
              <a:t>двоичная</a:t>
            </a:r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 rot="-309305">
            <a:off x="2047875" y="5997575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восьмеричная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Перевод чисел из </a:t>
            </a:r>
            <a:r>
              <a:rPr lang="ru-RU" sz="2800" b="1">
                <a:solidFill>
                  <a:schemeClr val="accent2"/>
                </a:solidFill>
              </a:rPr>
              <a:t>10</a:t>
            </a:r>
            <a:r>
              <a:rPr lang="ru-RU" sz="2400" b="1">
                <a:solidFill>
                  <a:schemeClr val="accent2"/>
                </a:solidFill>
              </a:rPr>
              <a:t>-ой системы счисления в </a:t>
            </a:r>
            <a:r>
              <a:rPr lang="ru-RU" sz="2800" b="1">
                <a:solidFill>
                  <a:schemeClr val="accent2"/>
                </a:solidFill>
              </a:rPr>
              <a:t>8</a:t>
            </a:r>
            <a:r>
              <a:rPr lang="ru-RU" sz="2400" b="1">
                <a:solidFill>
                  <a:schemeClr val="accent2"/>
                </a:solidFill>
              </a:rPr>
              <a:t>-ую</a:t>
            </a:r>
          </a:p>
        </p:txBody>
      </p:sp>
      <p:pic>
        <p:nvPicPr>
          <p:cNvPr id="5123" name="Picture 5" descr="02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1700213"/>
            <a:ext cx="3252787" cy="409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Oval 6"/>
          <p:cNvSpPr>
            <a:spLocks noChangeArrowheads="1"/>
          </p:cNvSpPr>
          <p:nvPr/>
        </p:nvSpPr>
        <p:spPr bwMode="auto">
          <a:xfrm>
            <a:off x="3419475" y="2924175"/>
            <a:ext cx="431800" cy="431800"/>
          </a:xfrm>
          <a:prstGeom prst="ellips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hlink"/>
              </a:solidFill>
            </a:endParaRPr>
          </a:p>
        </p:txBody>
      </p:sp>
      <p:sp>
        <p:nvSpPr>
          <p:cNvPr id="5125" name="Oval 9"/>
          <p:cNvSpPr>
            <a:spLocks noChangeArrowheads="1"/>
          </p:cNvSpPr>
          <p:nvPr/>
        </p:nvSpPr>
        <p:spPr bwMode="auto">
          <a:xfrm>
            <a:off x="2771775" y="2997200"/>
            <a:ext cx="431800" cy="431800"/>
          </a:xfrm>
          <a:prstGeom prst="ellips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hlink"/>
              </a:solidFill>
            </a:endParaRPr>
          </a:p>
        </p:txBody>
      </p:sp>
      <p:sp>
        <p:nvSpPr>
          <p:cNvPr id="5126" name="Text Box 10"/>
          <p:cNvSpPr txBox="1">
            <a:spLocks noChangeArrowheads="1"/>
          </p:cNvSpPr>
          <p:nvPr/>
        </p:nvSpPr>
        <p:spPr bwMode="auto">
          <a:xfrm>
            <a:off x="5867400" y="1412875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46</a:t>
            </a:r>
            <a:r>
              <a:rPr lang="ru-RU" sz="2800" b="1" baseline="-25000"/>
              <a:t>10</a:t>
            </a:r>
            <a:r>
              <a:rPr lang="ru-RU" sz="2800" b="1">
                <a:cs typeface="Arial" charset="0"/>
              </a:rPr>
              <a:t>→56</a:t>
            </a:r>
            <a:r>
              <a:rPr lang="ru-RU" sz="2800" b="1" baseline="-25000">
                <a:cs typeface="Arial" charset="0"/>
              </a:rPr>
              <a:t>8</a:t>
            </a:r>
          </a:p>
        </p:txBody>
      </p:sp>
      <p:sp>
        <p:nvSpPr>
          <p:cNvPr id="5127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Перевод чисел из </a:t>
            </a:r>
            <a:r>
              <a:rPr lang="ru-RU" sz="2800" b="1">
                <a:solidFill>
                  <a:schemeClr val="accent2"/>
                </a:solidFill>
              </a:rPr>
              <a:t>10</a:t>
            </a:r>
            <a:r>
              <a:rPr lang="ru-RU" sz="2400" b="1">
                <a:solidFill>
                  <a:schemeClr val="accent2"/>
                </a:solidFill>
              </a:rPr>
              <a:t>-ой системы счисления в </a:t>
            </a:r>
            <a:r>
              <a:rPr lang="en-US" sz="2800" b="1">
                <a:solidFill>
                  <a:schemeClr val="accent2"/>
                </a:solidFill>
              </a:rPr>
              <a:t>16</a:t>
            </a:r>
            <a:r>
              <a:rPr lang="ru-RU" sz="2400" b="1">
                <a:solidFill>
                  <a:schemeClr val="accent2"/>
                </a:solidFill>
              </a:rPr>
              <a:t>-ую</a:t>
            </a:r>
          </a:p>
        </p:txBody>
      </p:sp>
      <p:pic>
        <p:nvPicPr>
          <p:cNvPr id="6147" name="Picture 5" descr="03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050" y="1557338"/>
            <a:ext cx="3338513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5867400" y="1412875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46</a:t>
            </a:r>
            <a:r>
              <a:rPr lang="ru-RU" sz="2800" b="1" baseline="-25000"/>
              <a:t>10</a:t>
            </a:r>
            <a:r>
              <a:rPr lang="ru-RU" sz="2800" b="1">
                <a:cs typeface="Arial" charset="0"/>
              </a:rPr>
              <a:t>→2</a:t>
            </a:r>
            <a:r>
              <a:rPr lang="en-US" sz="2800" b="1">
                <a:cs typeface="Arial" charset="0"/>
              </a:rPr>
              <a:t>E</a:t>
            </a:r>
            <a:r>
              <a:rPr lang="ru-RU" sz="2800" b="1" baseline="-25000">
                <a:cs typeface="Arial" charset="0"/>
              </a:rPr>
              <a:t>16</a:t>
            </a:r>
          </a:p>
        </p:txBody>
      </p:sp>
      <p:sp>
        <p:nvSpPr>
          <p:cNvPr id="6149" name="Oval 8"/>
          <p:cNvSpPr>
            <a:spLocks noChangeArrowheads="1"/>
          </p:cNvSpPr>
          <p:nvPr/>
        </p:nvSpPr>
        <p:spPr bwMode="auto">
          <a:xfrm>
            <a:off x="3708400" y="2852738"/>
            <a:ext cx="504825" cy="433387"/>
          </a:xfrm>
          <a:prstGeom prst="ellipse">
            <a:avLst/>
          </a:prstGeom>
          <a:noFill/>
          <a:ln w="9525">
            <a:solidFill>
              <a:srgbClr val="9900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Oval 9"/>
          <p:cNvSpPr>
            <a:spLocks noChangeArrowheads="1"/>
          </p:cNvSpPr>
          <p:nvPr/>
        </p:nvSpPr>
        <p:spPr bwMode="auto">
          <a:xfrm>
            <a:off x="4643438" y="2781300"/>
            <a:ext cx="504825" cy="433388"/>
          </a:xfrm>
          <a:prstGeom prst="ellipse">
            <a:avLst/>
          </a:prstGeom>
          <a:noFill/>
          <a:ln w="9525">
            <a:solidFill>
              <a:srgbClr val="9900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26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(8) </a:t>
            </a:r>
            <a:r>
              <a:rPr lang="ru-RU" smtClean="0">
                <a:sym typeface="Symbol" pitchFamily="18" charset="2"/>
              </a:rPr>
              <a:t> </a:t>
            </a:r>
            <a:r>
              <a:rPr lang="en-US" smtClean="0"/>
              <a:t>(2), (16)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/>
              <a:t> (2)</a:t>
            </a:r>
            <a:endParaRPr lang="ru-RU" smtClean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dirty="0" smtClean="0"/>
              <a:t>Перевод </a:t>
            </a:r>
            <a:r>
              <a:rPr lang="ru-RU" sz="1800" u="sng" dirty="0" smtClean="0"/>
              <a:t>восьмеричных</a:t>
            </a:r>
            <a:r>
              <a:rPr lang="ru-RU" sz="1800" dirty="0" smtClean="0"/>
              <a:t> и </a:t>
            </a:r>
            <a:r>
              <a:rPr lang="ru-RU" sz="1800" u="sng" dirty="0" smtClean="0"/>
              <a:t>шестнадцатеричных</a:t>
            </a:r>
            <a:r>
              <a:rPr lang="ru-RU" sz="1800" dirty="0" smtClean="0"/>
              <a:t> чисел в </a:t>
            </a:r>
            <a:r>
              <a:rPr lang="ru-RU" sz="1800" u="sng" dirty="0" smtClean="0"/>
              <a:t>двоичную</a:t>
            </a:r>
            <a:r>
              <a:rPr lang="ru-RU" sz="1800" dirty="0" smtClean="0"/>
              <a:t> систему: каждую цифру заменить эквивалентной ей двоичной </a:t>
            </a:r>
            <a:r>
              <a:rPr lang="ru-RU" sz="1800" i="1" dirty="0" smtClean="0"/>
              <a:t>триадой</a:t>
            </a:r>
            <a:r>
              <a:rPr lang="ru-RU" sz="1800" dirty="0" smtClean="0"/>
              <a:t> (тройкой цифр) или </a:t>
            </a:r>
            <a:r>
              <a:rPr lang="ru-RU" sz="1800" i="1" dirty="0" err="1" smtClean="0"/>
              <a:t>тетрадой</a:t>
            </a:r>
            <a:r>
              <a:rPr lang="ru-RU" sz="1800" dirty="0" smtClean="0"/>
              <a:t> (четверкой цифр).</a:t>
            </a:r>
          </a:p>
          <a:p>
            <a:pPr eaLnBrk="1" hangingPunct="1">
              <a:defRPr/>
            </a:pPr>
            <a:r>
              <a:rPr lang="ru-RU" sz="1800" dirty="0" smtClean="0"/>
              <a:t>Примеры:</a:t>
            </a:r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5371</a:t>
            </a:r>
            <a:r>
              <a:rPr lang="ru-RU" baseline="-25000" dirty="0" smtClean="0"/>
              <a:t>8</a:t>
            </a:r>
            <a:r>
              <a:rPr lang="ru-RU" dirty="0" smtClean="0"/>
              <a:t> = 101 011 111 001</a:t>
            </a:r>
            <a:r>
              <a:rPr lang="ru-RU" baseline="-25000" dirty="0" smtClean="0"/>
              <a:t>2</a:t>
            </a:r>
            <a:r>
              <a:rPr lang="ru-RU" dirty="0" smtClean="0"/>
              <a:t>;</a:t>
            </a:r>
          </a:p>
          <a:p>
            <a:pPr lvl="1" eaLnBrk="1" hangingPunct="1">
              <a:buFontTx/>
              <a:buNone/>
              <a:defRPr/>
            </a:pPr>
            <a:endParaRPr lang="ru-RU" sz="600" dirty="0" smtClean="0"/>
          </a:p>
          <a:p>
            <a:pPr lvl="1" eaLnBrk="1" hangingPunct="1">
              <a:buFontTx/>
              <a:buNone/>
              <a:defRPr/>
            </a:pPr>
            <a:r>
              <a:rPr lang="ru-RU" sz="1200" dirty="0" smtClean="0"/>
              <a:t>                   </a:t>
            </a:r>
            <a:r>
              <a:rPr lang="en-US" sz="1200" dirty="0" smtClean="0"/>
              <a:t>                    </a:t>
            </a:r>
            <a:r>
              <a:rPr lang="ru-RU" sz="1200" dirty="0" smtClean="0"/>
              <a:t>5   </a:t>
            </a:r>
            <a:r>
              <a:rPr lang="en-US" sz="1200" dirty="0" smtClean="0"/>
              <a:t>       </a:t>
            </a:r>
            <a:r>
              <a:rPr lang="ru-RU" sz="1200" dirty="0" smtClean="0"/>
              <a:t>   </a:t>
            </a:r>
            <a:r>
              <a:rPr lang="ru-RU" sz="1200" dirty="0" smtClean="0"/>
              <a:t>3 </a:t>
            </a:r>
            <a:r>
              <a:rPr lang="en-US" sz="1200" dirty="0" smtClean="0"/>
              <a:t> </a:t>
            </a:r>
            <a:r>
              <a:rPr lang="ru-RU" sz="1200" dirty="0" smtClean="0"/>
              <a:t>    </a:t>
            </a:r>
            <a:r>
              <a:rPr lang="en-US" sz="1200" dirty="0" smtClean="0"/>
              <a:t>      </a:t>
            </a:r>
            <a:r>
              <a:rPr lang="ru-RU" sz="1200" dirty="0" smtClean="0"/>
              <a:t> </a:t>
            </a:r>
            <a:r>
              <a:rPr lang="ru-RU" sz="1200" dirty="0" smtClean="0"/>
              <a:t>7     </a:t>
            </a:r>
            <a:r>
              <a:rPr lang="en-US" sz="1200" dirty="0" smtClean="0"/>
              <a:t>         </a:t>
            </a:r>
            <a:r>
              <a:rPr lang="ru-RU" sz="1200" dirty="0" smtClean="0"/>
              <a:t> </a:t>
            </a:r>
            <a:r>
              <a:rPr lang="ru-RU" sz="1200" dirty="0" smtClean="0"/>
              <a:t>1</a:t>
            </a:r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1</a:t>
            </a:r>
            <a:r>
              <a:rPr lang="en-US" dirty="0" smtClean="0"/>
              <a:t>A3F</a:t>
            </a:r>
            <a:r>
              <a:rPr lang="en-US" baseline="-25000" dirty="0" smtClean="0"/>
              <a:t>16</a:t>
            </a:r>
            <a:r>
              <a:rPr lang="en-US" dirty="0" smtClean="0"/>
              <a:t> =     1 1010 0011 1111</a:t>
            </a:r>
            <a:r>
              <a:rPr lang="en-US" baseline="-25000" dirty="0" smtClean="0"/>
              <a:t>2</a:t>
            </a:r>
          </a:p>
          <a:p>
            <a:pPr lvl="1" eaLnBrk="1" hangingPunct="1">
              <a:buFontTx/>
              <a:buNone/>
              <a:defRPr/>
            </a:pPr>
            <a:endParaRPr lang="en-US" sz="600" dirty="0" smtClean="0"/>
          </a:p>
          <a:p>
            <a:pPr lvl="1" eaLnBrk="1" hangingPunct="1">
              <a:buFontTx/>
              <a:buNone/>
              <a:defRPr/>
            </a:pPr>
            <a:r>
              <a:rPr lang="en-US" sz="1200" dirty="0" smtClean="0"/>
              <a:t>                     </a:t>
            </a:r>
            <a:r>
              <a:rPr lang="en-US" sz="1200" dirty="0" smtClean="0"/>
              <a:t>                      </a:t>
            </a:r>
            <a:r>
              <a:rPr lang="en-US" sz="1200" dirty="0" smtClean="0"/>
              <a:t>1      </a:t>
            </a:r>
            <a:r>
              <a:rPr lang="en-US" sz="1200" dirty="0" smtClean="0"/>
              <a:t>         </a:t>
            </a:r>
            <a:r>
              <a:rPr lang="en-US" sz="1200" dirty="0" smtClean="0"/>
              <a:t>A        </a:t>
            </a:r>
            <a:r>
              <a:rPr lang="en-US" sz="1200" dirty="0" smtClean="0"/>
              <a:t>         </a:t>
            </a:r>
            <a:r>
              <a:rPr lang="en-US" sz="1200" dirty="0" smtClean="0"/>
              <a:t>3    </a:t>
            </a:r>
            <a:r>
              <a:rPr lang="en-US" sz="1200" dirty="0" smtClean="0"/>
              <a:t>                   </a:t>
            </a:r>
            <a:r>
              <a:rPr lang="en-US" sz="1200" dirty="0" smtClean="0"/>
              <a:t>F</a:t>
            </a:r>
          </a:p>
          <a:p>
            <a:pPr eaLnBrk="1" hangingPunct="1">
              <a:defRPr/>
            </a:pPr>
            <a:r>
              <a:rPr lang="ru-RU" sz="1800" dirty="0" smtClean="0"/>
              <a:t>Переведите:</a:t>
            </a:r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		</a:t>
            </a:r>
            <a:r>
              <a:rPr lang="en-US" dirty="0" smtClean="0"/>
              <a:t>          3</a:t>
            </a:r>
            <a:r>
              <a:rPr lang="ru-RU" dirty="0" smtClean="0"/>
              <a:t>7</a:t>
            </a:r>
            <a:r>
              <a:rPr lang="en-US" dirty="0" smtClean="0"/>
              <a:t>5</a:t>
            </a:r>
            <a:r>
              <a:rPr lang="ru-RU" dirty="0" smtClean="0"/>
              <a:t>4</a:t>
            </a:r>
            <a:r>
              <a:rPr lang="ru-RU" baseline="-25000" dirty="0" smtClean="0"/>
              <a:t>8</a:t>
            </a:r>
            <a:r>
              <a:rPr lang="ru-RU" dirty="0" smtClean="0"/>
              <a:t> =                   </a:t>
            </a:r>
            <a:r>
              <a:rPr lang="en-US" dirty="0" smtClean="0"/>
              <a:t>    </a:t>
            </a:r>
            <a:r>
              <a:rPr lang="ru-RU" baseline="-25000" dirty="0" smtClean="0"/>
              <a:t>2</a:t>
            </a:r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		</a:t>
            </a:r>
            <a:r>
              <a:rPr lang="en-US" dirty="0" smtClean="0"/>
              <a:t>          </a:t>
            </a:r>
            <a:r>
              <a:rPr lang="ru-RU" dirty="0" smtClean="0"/>
              <a:t>2</a:t>
            </a:r>
            <a:r>
              <a:rPr lang="en-US" dirty="0" smtClean="0"/>
              <a:t>ED</a:t>
            </a:r>
            <a:r>
              <a:rPr lang="en-US" baseline="-25000" dirty="0" smtClean="0"/>
              <a:t>16</a:t>
            </a:r>
            <a:r>
              <a:rPr lang="en-US" dirty="0" smtClean="0"/>
              <a:t> =                       </a:t>
            </a:r>
            <a:r>
              <a:rPr lang="en-US" baseline="-25000" dirty="0" smtClean="0"/>
              <a:t>2</a:t>
            </a:r>
            <a:endParaRPr lang="ru-RU" dirty="0" smtClean="0"/>
          </a:p>
        </p:txBody>
      </p:sp>
      <p:sp>
        <p:nvSpPr>
          <p:cNvPr id="2058" name="Arc 4"/>
          <p:cNvSpPr>
            <a:spLocks/>
          </p:cNvSpPr>
          <p:nvPr/>
        </p:nvSpPr>
        <p:spPr bwMode="auto">
          <a:xfrm rot="21549326" flipV="1">
            <a:off x="2500361" y="3269792"/>
            <a:ext cx="323850" cy="215900"/>
          </a:xfrm>
          <a:custGeom>
            <a:avLst/>
            <a:gdLst>
              <a:gd name="T0" fmla="*/ 0 w 37431"/>
              <a:gd name="T1" fmla="*/ 112648 h 21600"/>
              <a:gd name="T2" fmla="*/ 323850 w 37431"/>
              <a:gd name="T3" fmla="*/ 103822 h 21600"/>
              <a:gd name="T4" fmla="*/ 164127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Arc 5"/>
          <p:cNvSpPr>
            <a:spLocks/>
          </p:cNvSpPr>
          <p:nvPr/>
        </p:nvSpPr>
        <p:spPr bwMode="auto">
          <a:xfrm rot="21549326" flipV="1">
            <a:off x="3189182" y="3292790"/>
            <a:ext cx="360362" cy="195262"/>
          </a:xfrm>
          <a:custGeom>
            <a:avLst/>
            <a:gdLst>
              <a:gd name="T0" fmla="*/ 0 w 37431"/>
              <a:gd name="T1" fmla="*/ 101880 h 21600"/>
              <a:gd name="T2" fmla="*/ 360362 w 37431"/>
              <a:gd name="T3" fmla="*/ 93898 h 21600"/>
              <a:gd name="T4" fmla="*/ 182631 w 37431"/>
              <a:gd name="T5" fmla="*/ 195262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Arc 6"/>
          <p:cNvSpPr>
            <a:spLocks/>
          </p:cNvSpPr>
          <p:nvPr/>
        </p:nvSpPr>
        <p:spPr bwMode="auto">
          <a:xfrm rot="21549326" flipV="1">
            <a:off x="3883803" y="3234289"/>
            <a:ext cx="323850" cy="215900"/>
          </a:xfrm>
          <a:custGeom>
            <a:avLst/>
            <a:gdLst>
              <a:gd name="T0" fmla="*/ 0 w 37431"/>
              <a:gd name="T1" fmla="*/ 112648 h 21600"/>
              <a:gd name="T2" fmla="*/ 323850 w 37431"/>
              <a:gd name="T3" fmla="*/ 103822 h 21600"/>
              <a:gd name="T4" fmla="*/ 164127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Arc 7"/>
          <p:cNvSpPr>
            <a:spLocks/>
          </p:cNvSpPr>
          <p:nvPr/>
        </p:nvSpPr>
        <p:spPr bwMode="auto">
          <a:xfrm rot="21549326" flipV="1">
            <a:off x="4572779" y="3236919"/>
            <a:ext cx="323850" cy="215900"/>
          </a:xfrm>
          <a:custGeom>
            <a:avLst/>
            <a:gdLst>
              <a:gd name="T0" fmla="*/ 0 w 37431"/>
              <a:gd name="T1" fmla="*/ 112648 h 21600"/>
              <a:gd name="T2" fmla="*/ 323850 w 37431"/>
              <a:gd name="T3" fmla="*/ 103822 h 21600"/>
              <a:gd name="T4" fmla="*/ 164127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Arc 8"/>
          <p:cNvSpPr>
            <a:spLocks/>
          </p:cNvSpPr>
          <p:nvPr/>
        </p:nvSpPr>
        <p:spPr bwMode="auto">
          <a:xfrm rot="21549326" flipV="1">
            <a:off x="2619563" y="4532046"/>
            <a:ext cx="396875" cy="215900"/>
          </a:xfrm>
          <a:custGeom>
            <a:avLst/>
            <a:gdLst>
              <a:gd name="T0" fmla="*/ 0 w 37431"/>
              <a:gd name="T1" fmla="*/ 112648 h 21600"/>
              <a:gd name="T2" fmla="*/ 396875 w 37431"/>
              <a:gd name="T3" fmla="*/ 103822 h 21600"/>
              <a:gd name="T4" fmla="*/ 201136 w 37431"/>
              <a:gd name="T5" fmla="*/ 21590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Arc 9"/>
          <p:cNvSpPr>
            <a:spLocks/>
          </p:cNvSpPr>
          <p:nvPr/>
        </p:nvSpPr>
        <p:spPr bwMode="auto">
          <a:xfrm rot="21549326" flipV="1">
            <a:off x="3405499" y="4568136"/>
            <a:ext cx="431800" cy="217488"/>
          </a:xfrm>
          <a:custGeom>
            <a:avLst/>
            <a:gdLst>
              <a:gd name="T0" fmla="*/ 0 w 37894"/>
              <a:gd name="T1" fmla="*/ 113476 h 21600"/>
              <a:gd name="T2" fmla="*/ 431800 w 37894"/>
              <a:gd name="T3" fmla="*/ 112631 h 21600"/>
              <a:gd name="T4" fmla="*/ 216162 w 37894"/>
              <a:gd name="T5" fmla="*/ 217488 h 21600"/>
              <a:gd name="T6" fmla="*/ 0 60000 65536"/>
              <a:gd name="T7" fmla="*/ 0 60000 65536"/>
              <a:gd name="T8" fmla="*/ 0 60000 65536"/>
              <a:gd name="T9" fmla="*/ 0 w 37894"/>
              <a:gd name="T10" fmla="*/ 0 h 21600"/>
              <a:gd name="T11" fmla="*/ 37894 w 378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94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845" y="0"/>
                  <a:pt x="34096" y="4286"/>
                  <a:pt x="37893" y="11186"/>
                </a:cubicBezTo>
              </a:path>
              <a:path w="37894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845" y="0"/>
                  <a:pt x="34096" y="4286"/>
                  <a:pt x="37893" y="111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Arc 10"/>
          <p:cNvSpPr>
            <a:spLocks/>
          </p:cNvSpPr>
          <p:nvPr/>
        </p:nvSpPr>
        <p:spPr bwMode="auto">
          <a:xfrm rot="21549326" flipV="1">
            <a:off x="4226499" y="4559405"/>
            <a:ext cx="431800" cy="234950"/>
          </a:xfrm>
          <a:custGeom>
            <a:avLst/>
            <a:gdLst>
              <a:gd name="T0" fmla="*/ 0 w 37431"/>
              <a:gd name="T1" fmla="*/ 122587 h 21600"/>
              <a:gd name="T2" fmla="*/ 431800 w 37431"/>
              <a:gd name="T3" fmla="*/ 112983 h 21600"/>
              <a:gd name="T4" fmla="*/ 218836 w 37431"/>
              <a:gd name="T5" fmla="*/ 23495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Arc 11"/>
          <p:cNvSpPr>
            <a:spLocks/>
          </p:cNvSpPr>
          <p:nvPr/>
        </p:nvSpPr>
        <p:spPr bwMode="auto">
          <a:xfrm rot="21549326" flipV="1">
            <a:off x="5206979" y="4532303"/>
            <a:ext cx="431800" cy="234950"/>
          </a:xfrm>
          <a:custGeom>
            <a:avLst/>
            <a:gdLst>
              <a:gd name="T0" fmla="*/ 0 w 37431"/>
              <a:gd name="T1" fmla="*/ 122587 h 21600"/>
              <a:gd name="T2" fmla="*/ 431800 w 37431"/>
              <a:gd name="T3" fmla="*/ 112983 h 21600"/>
              <a:gd name="T4" fmla="*/ 218836 w 37431"/>
              <a:gd name="T5" fmla="*/ 234950 h 21600"/>
              <a:gd name="T6" fmla="*/ 0 60000 65536"/>
              <a:gd name="T7" fmla="*/ 0 60000 65536"/>
              <a:gd name="T8" fmla="*/ 0 60000 65536"/>
              <a:gd name="T9" fmla="*/ 0 w 37431"/>
              <a:gd name="T10" fmla="*/ 0 h 21600"/>
              <a:gd name="T11" fmla="*/ 37431 w 374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431" h="21600" fill="none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</a:path>
              <a:path w="37431" h="21600" stroke="0" extrusionOk="0">
                <a:moveTo>
                  <a:pt x="0" y="11270"/>
                </a:moveTo>
                <a:cubicBezTo>
                  <a:pt x="3782" y="4323"/>
                  <a:pt x="11060" y="-1"/>
                  <a:pt x="18970" y="0"/>
                </a:cubicBezTo>
                <a:cubicBezTo>
                  <a:pt x="26515" y="0"/>
                  <a:pt x="33514" y="3937"/>
                  <a:pt x="37431" y="10386"/>
                </a:cubicBezTo>
                <a:lnTo>
                  <a:pt x="189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4" name="TextBox1" r:id="rId2" imgW="1371600" imgH="285840"/>
        </mc:Choice>
        <mc:Fallback>
          <p:control name="TextBox1" r:id="rId2" imgW="1371600" imgH="28584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3887787" y="5445224"/>
                  <a:ext cx="1366837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5" name="TextBox2" r:id="rId3" imgW="1371600" imgH="285840"/>
        </mc:Choice>
        <mc:Fallback>
          <p:control name="TextBox2" r:id="rId3" imgW="1371600" imgH="28584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3887787" y="5974559"/>
                  <a:ext cx="1368425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9134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97813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(2) </a:t>
            </a:r>
            <a:r>
              <a:rPr lang="ru-RU" smtClean="0">
                <a:sym typeface="Symbol" pitchFamily="18" charset="2"/>
              </a:rPr>
              <a:t> </a:t>
            </a:r>
            <a:r>
              <a:rPr lang="en-US" smtClean="0"/>
              <a:t>(</a:t>
            </a:r>
            <a:r>
              <a:rPr lang="ru-RU" smtClean="0"/>
              <a:t>8</a:t>
            </a:r>
            <a:r>
              <a:rPr lang="en-US" smtClean="0"/>
              <a:t>), (</a:t>
            </a:r>
            <a:r>
              <a:rPr lang="ru-RU" smtClean="0"/>
              <a:t>2</a:t>
            </a:r>
            <a:r>
              <a:rPr lang="en-US" smtClean="0"/>
              <a:t>)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/>
              <a:t> (</a:t>
            </a:r>
            <a:r>
              <a:rPr lang="ru-RU" smtClean="0"/>
              <a:t>16</a:t>
            </a:r>
            <a:r>
              <a:rPr lang="en-US" smtClean="0"/>
              <a:t>)</a:t>
            </a:r>
            <a:endParaRPr lang="ru-RU" smtClean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375" y="1729158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Чтобы перевести число из </a:t>
            </a:r>
            <a:r>
              <a:rPr lang="ru-RU" sz="1800" u="sng" dirty="0" smtClean="0"/>
              <a:t>двоичной</a:t>
            </a:r>
            <a:r>
              <a:rPr lang="ru-RU" sz="1800" dirty="0" smtClean="0"/>
              <a:t> системы в </a:t>
            </a:r>
            <a:r>
              <a:rPr lang="ru-RU" sz="1800" u="sng" dirty="0" smtClean="0"/>
              <a:t>восьмеричную</a:t>
            </a:r>
            <a:r>
              <a:rPr lang="ru-RU" sz="1800" dirty="0" smtClean="0"/>
              <a:t> или </a:t>
            </a:r>
            <a:r>
              <a:rPr lang="ru-RU" sz="1800" u="sng" dirty="0" smtClean="0"/>
              <a:t>шестнадцатеричную</a:t>
            </a:r>
            <a:r>
              <a:rPr lang="ru-RU" sz="1800" dirty="0" smtClean="0"/>
              <a:t>, его нужно разбить влево и вправо от запятой на  </a:t>
            </a:r>
            <a:r>
              <a:rPr lang="ru-RU" sz="1800" i="1" dirty="0" smtClean="0"/>
              <a:t>триады</a:t>
            </a:r>
            <a:r>
              <a:rPr lang="ru-RU" sz="1800" dirty="0" smtClean="0"/>
              <a:t>  (для восьмеричной) или  </a:t>
            </a:r>
            <a:r>
              <a:rPr lang="ru-RU" sz="1800" i="1" dirty="0" err="1" smtClean="0"/>
              <a:t>тетрады</a:t>
            </a:r>
            <a:r>
              <a:rPr lang="ru-RU" sz="1800" dirty="0" smtClean="0"/>
              <a:t>  (для шестнадцатеричной)  и каждую такую группу заменить соответствующей восьмеричной (шестнадцатеричной) цифрой.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Примеры: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110101000011</a:t>
            </a:r>
            <a:r>
              <a:rPr lang="ru-RU" dirty="0" smtClean="0"/>
              <a:t>1</a:t>
            </a:r>
            <a:r>
              <a:rPr lang="en-US" baseline="-25000" dirty="0" smtClean="0"/>
              <a:t>2</a:t>
            </a:r>
            <a:r>
              <a:rPr lang="ru-RU" dirty="0" smtClean="0"/>
              <a:t> = </a:t>
            </a:r>
            <a:r>
              <a:rPr lang="en-US" dirty="0" smtClean="0"/>
              <a:t>1 </a:t>
            </a:r>
            <a:r>
              <a:rPr lang="en-US" dirty="0" smtClean="0"/>
              <a:t>5 2 0 </a:t>
            </a:r>
            <a:r>
              <a:rPr lang="en-US" dirty="0" smtClean="0"/>
              <a:t>7</a:t>
            </a:r>
            <a:r>
              <a:rPr lang="en-US" baseline="-25000" dirty="0" smtClean="0"/>
              <a:t>8</a:t>
            </a:r>
            <a:r>
              <a:rPr lang="ru-RU" dirty="0" smtClean="0"/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ru-RU" sz="600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sz="1200" dirty="0" smtClean="0"/>
              <a:t>                  </a:t>
            </a:r>
            <a:r>
              <a:rPr lang="en-US" sz="1200" dirty="0" smtClean="0"/>
              <a:t>            </a:t>
            </a:r>
            <a:r>
              <a:rPr lang="ru-RU" sz="1200" dirty="0" smtClean="0"/>
              <a:t>  </a:t>
            </a:r>
            <a:r>
              <a:rPr lang="en-US" sz="1200" dirty="0" smtClean="0"/>
              <a:t>                                     </a:t>
            </a:r>
            <a:r>
              <a:rPr lang="ru-RU" sz="1200" dirty="0" smtClean="0"/>
              <a:t> </a:t>
            </a:r>
            <a:r>
              <a:rPr lang="en-US" sz="1200" dirty="0" smtClean="0"/>
              <a:t> </a:t>
            </a:r>
            <a:r>
              <a:rPr lang="ru-RU" sz="1200" dirty="0" smtClean="0"/>
              <a:t>    </a:t>
            </a:r>
            <a:r>
              <a:rPr lang="en-US" sz="1200" dirty="0" smtClean="0"/>
              <a:t>1</a:t>
            </a:r>
            <a:r>
              <a:rPr lang="ru-RU" sz="1200" dirty="0" smtClean="0"/>
              <a:t> </a:t>
            </a:r>
            <a:r>
              <a:rPr lang="en-US" sz="1200" dirty="0" smtClean="0"/>
              <a:t>101</a:t>
            </a:r>
            <a:r>
              <a:rPr lang="ru-RU" sz="1200" dirty="0" smtClean="0"/>
              <a:t> </a:t>
            </a:r>
            <a:r>
              <a:rPr lang="en-US" sz="1200" dirty="0" smtClean="0"/>
              <a:t>010</a:t>
            </a:r>
            <a:r>
              <a:rPr lang="ru-RU" sz="1200" dirty="0" smtClean="0"/>
              <a:t> </a:t>
            </a:r>
            <a:r>
              <a:rPr lang="en-US" sz="1200" dirty="0" smtClean="0"/>
              <a:t>000</a:t>
            </a:r>
            <a:r>
              <a:rPr lang="ru-RU" sz="1200" dirty="0" smtClean="0"/>
              <a:t> </a:t>
            </a:r>
            <a:r>
              <a:rPr lang="en-US" sz="1200" dirty="0" smtClean="0"/>
              <a:t>11</a:t>
            </a:r>
            <a:r>
              <a:rPr lang="ru-RU" sz="1200" dirty="0" smtClean="0"/>
              <a:t>1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/>
              <a:t>1</a:t>
            </a:r>
            <a:r>
              <a:rPr lang="en-US" dirty="0" smtClean="0"/>
              <a:t>10111000001101</a:t>
            </a:r>
            <a:r>
              <a:rPr lang="en-US" baseline="-25000" dirty="0" smtClean="0"/>
              <a:t>2</a:t>
            </a:r>
            <a:r>
              <a:rPr lang="en-US" dirty="0" smtClean="0"/>
              <a:t> =  </a:t>
            </a:r>
            <a:r>
              <a:rPr lang="en-US" dirty="0" smtClean="0"/>
              <a:t>     </a:t>
            </a:r>
            <a:r>
              <a:rPr lang="en-US" dirty="0" smtClean="0"/>
              <a:t>6 </a:t>
            </a:r>
            <a:r>
              <a:rPr lang="en-US" dirty="0" smtClean="0"/>
              <a:t> </a:t>
            </a:r>
            <a:r>
              <a:rPr lang="en-US" dirty="0" smtClean="0"/>
              <a:t>E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0 D</a:t>
            </a:r>
            <a:r>
              <a:rPr lang="en-US" baseline="-25000" dirty="0" smtClean="0"/>
              <a:t>16</a:t>
            </a:r>
            <a:endParaRPr lang="en-US" baseline="-25000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600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dirty="0" smtClean="0"/>
              <a:t>                                        </a:t>
            </a:r>
            <a:r>
              <a:rPr lang="en-US" sz="1200" dirty="0" smtClean="0"/>
              <a:t>                                                        </a:t>
            </a:r>
            <a:r>
              <a:rPr lang="en-US" sz="1200" dirty="0" smtClean="0"/>
              <a:t>110 1110 0000 1101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Переведите: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/>
              <a:t>		</a:t>
            </a:r>
            <a:r>
              <a:rPr lang="en-US" dirty="0" smtClean="0"/>
              <a:t>          1011111010101100</a:t>
            </a:r>
            <a:r>
              <a:rPr lang="en-US" baseline="-25000" dirty="0" smtClean="0"/>
              <a:t>2</a:t>
            </a:r>
            <a:r>
              <a:rPr lang="ru-RU" dirty="0" smtClean="0"/>
              <a:t> =               </a:t>
            </a:r>
            <a:r>
              <a:rPr lang="en-US" dirty="0" smtClean="0"/>
              <a:t> </a:t>
            </a:r>
            <a:r>
              <a:rPr lang="en-US" baseline="-25000" dirty="0" smtClean="0"/>
              <a:t>8</a:t>
            </a:r>
            <a:endParaRPr lang="ru-RU" baseline="-25000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/>
              <a:t>		</a:t>
            </a:r>
            <a:r>
              <a:rPr lang="en-US" dirty="0" smtClean="0"/>
              <a:t>          1011010100000110</a:t>
            </a:r>
            <a:r>
              <a:rPr lang="en-US" baseline="-25000" dirty="0" smtClean="0"/>
              <a:t>2</a:t>
            </a:r>
            <a:r>
              <a:rPr lang="en-US" dirty="0" smtClean="0"/>
              <a:t> =               </a:t>
            </a:r>
            <a:r>
              <a:rPr lang="en-US" dirty="0" smtClean="0"/>
              <a:t>  </a:t>
            </a:r>
            <a:r>
              <a:rPr lang="en-US" baseline="-25000" dirty="0" smtClean="0"/>
              <a:t>16</a:t>
            </a:r>
            <a:endParaRPr lang="ru-RU" dirty="0" smtClean="0"/>
          </a:p>
        </p:txBody>
      </p:sp>
      <p:sp>
        <p:nvSpPr>
          <p:cNvPr id="3082" name="Arc 4"/>
          <p:cNvSpPr>
            <a:spLocks/>
          </p:cNvSpPr>
          <p:nvPr/>
        </p:nvSpPr>
        <p:spPr bwMode="auto">
          <a:xfrm rot="11109232" flipV="1">
            <a:off x="4214789" y="3805027"/>
            <a:ext cx="261937" cy="287338"/>
          </a:xfrm>
          <a:custGeom>
            <a:avLst/>
            <a:gdLst>
              <a:gd name="T0" fmla="*/ 0 w 35183"/>
              <a:gd name="T1" fmla="*/ 103016 h 21600"/>
              <a:gd name="T2" fmla="*/ 261937 w 35183"/>
              <a:gd name="T3" fmla="*/ 141554 h 21600"/>
              <a:gd name="T4" fmla="*/ 123363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Arc 5"/>
          <p:cNvSpPr>
            <a:spLocks/>
          </p:cNvSpPr>
          <p:nvPr/>
        </p:nvSpPr>
        <p:spPr bwMode="auto">
          <a:xfrm rot="11109232" flipV="1">
            <a:off x="3943326" y="3805027"/>
            <a:ext cx="261938" cy="287338"/>
          </a:xfrm>
          <a:custGeom>
            <a:avLst/>
            <a:gdLst>
              <a:gd name="T0" fmla="*/ 0 w 35183"/>
              <a:gd name="T1" fmla="*/ 103016 h 21600"/>
              <a:gd name="T2" fmla="*/ 261938 w 35183"/>
              <a:gd name="T3" fmla="*/ 141554 h 21600"/>
              <a:gd name="T4" fmla="*/ 123364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rc 6"/>
          <p:cNvSpPr>
            <a:spLocks/>
          </p:cNvSpPr>
          <p:nvPr/>
        </p:nvSpPr>
        <p:spPr bwMode="auto">
          <a:xfrm rot="11109232" flipV="1">
            <a:off x="4518001" y="3805027"/>
            <a:ext cx="261938" cy="287338"/>
          </a:xfrm>
          <a:custGeom>
            <a:avLst/>
            <a:gdLst>
              <a:gd name="T0" fmla="*/ 0 w 35183"/>
              <a:gd name="T1" fmla="*/ 103016 h 21600"/>
              <a:gd name="T2" fmla="*/ 261938 w 35183"/>
              <a:gd name="T3" fmla="*/ 141554 h 21600"/>
              <a:gd name="T4" fmla="*/ 123364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Arc 7"/>
          <p:cNvSpPr>
            <a:spLocks/>
          </p:cNvSpPr>
          <p:nvPr/>
        </p:nvSpPr>
        <p:spPr bwMode="auto">
          <a:xfrm rot="11109232" flipV="1">
            <a:off x="4806926" y="3805027"/>
            <a:ext cx="261938" cy="287338"/>
          </a:xfrm>
          <a:custGeom>
            <a:avLst/>
            <a:gdLst>
              <a:gd name="T0" fmla="*/ 0 w 35183"/>
              <a:gd name="T1" fmla="*/ 103016 h 21600"/>
              <a:gd name="T2" fmla="*/ 261938 w 35183"/>
              <a:gd name="T3" fmla="*/ 141554 h 21600"/>
              <a:gd name="T4" fmla="*/ 123364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Arc 8"/>
          <p:cNvSpPr>
            <a:spLocks/>
          </p:cNvSpPr>
          <p:nvPr/>
        </p:nvSpPr>
        <p:spPr bwMode="auto">
          <a:xfrm rot="11109232" flipV="1">
            <a:off x="5094264" y="3805027"/>
            <a:ext cx="261937" cy="287338"/>
          </a:xfrm>
          <a:custGeom>
            <a:avLst/>
            <a:gdLst>
              <a:gd name="T0" fmla="*/ 0 w 35183"/>
              <a:gd name="T1" fmla="*/ 103016 h 21600"/>
              <a:gd name="T2" fmla="*/ 261937 w 35183"/>
              <a:gd name="T3" fmla="*/ 141554 h 21600"/>
              <a:gd name="T4" fmla="*/ 123363 w 35183"/>
              <a:gd name="T5" fmla="*/ 287338 h 21600"/>
              <a:gd name="T6" fmla="*/ 0 60000 65536"/>
              <a:gd name="T7" fmla="*/ 0 60000 65536"/>
              <a:gd name="T8" fmla="*/ 0 60000 65536"/>
              <a:gd name="T9" fmla="*/ 0 w 35183"/>
              <a:gd name="T10" fmla="*/ 0 h 21600"/>
              <a:gd name="T11" fmla="*/ 35183 w 35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183" h="21600" fill="none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</a:path>
              <a:path w="35183" h="21600" stroke="0" extrusionOk="0">
                <a:moveTo>
                  <a:pt x="-1" y="7743"/>
                </a:moveTo>
                <a:cubicBezTo>
                  <a:pt x="4103" y="2836"/>
                  <a:pt x="10172" y="-1"/>
                  <a:pt x="16570" y="0"/>
                </a:cubicBezTo>
                <a:cubicBezTo>
                  <a:pt x="24221" y="0"/>
                  <a:pt x="31301" y="4047"/>
                  <a:pt x="35183" y="10640"/>
                </a:cubicBezTo>
                <a:lnTo>
                  <a:pt x="165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7" name="Arc 9"/>
          <p:cNvSpPr>
            <a:spLocks/>
          </p:cNvSpPr>
          <p:nvPr/>
        </p:nvSpPr>
        <p:spPr bwMode="auto">
          <a:xfrm rot="10656866" flipV="1">
            <a:off x="5480026" y="4942006"/>
            <a:ext cx="331787" cy="214313"/>
          </a:xfrm>
          <a:custGeom>
            <a:avLst/>
            <a:gdLst>
              <a:gd name="T0" fmla="*/ 0 w 35264"/>
              <a:gd name="T1" fmla="*/ 85596 h 21600"/>
              <a:gd name="T2" fmla="*/ 331787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Arc 10"/>
          <p:cNvSpPr>
            <a:spLocks/>
          </p:cNvSpPr>
          <p:nvPr/>
        </p:nvSpPr>
        <p:spPr bwMode="auto">
          <a:xfrm rot="10656866" flipV="1">
            <a:off x="5103788" y="4945181"/>
            <a:ext cx="331788" cy="214313"/>
          </a:xfrm>
          <a:custGeom>
            <a:avLst/>
            <a:gdLst>
              <a:gd name="T0" fmla="*/ 0 w 35264"/>
              <a:gd name="T1" fmla="*/ 85596 h 21600"/>
              <a:gd name="T2" fmla="*/ 331788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9" name="Arc 11"/>
          <p:cNvSpPr>
            <a:spLocks/>
          </p:cNvSpPr>
          <p:nvPr/>
        </p:nvSpPr>
        <p:spPr bwMode="auto">
          <a:xfrm rot="10656866" flipV="1">
            <a:off x="5848326" y="4945181"/>
            <a:ext cx="331787" cy="214313"/>
          </a:xfrm>
          <a:custGeom>
            <a:avLst/>
            <a:gdLst>
              <a:gd name="T0" fmla="*/ 0 w 35264"/>
              <a:gd name="T1" fmla="*/ 85596 h 21600"/>
              <a:gd name="T2" fmla="*/ 331787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0" name="Arc 12"/>
          <p:cNvSpPr>
            <a:spLocks/>
          </p:cNvSpPr>
          <p:nvPr/>
        </p:nvSpPr>
        <p:spPr bwMode="auto">
          <a:xfrm rot="10656866" flipV="1">
            <a:off x="6232501" y="4945181"/>
            <a:ext cx="331787" cy="214313"/>
          </a:xfrm>
          <a:custGeom>
            <a:avLst/>
            <a:gdLst>
              <a:gd name="T0" fmla="*/ 0 w 35264"/>
              <a:gd name="T1" fmla="*/ 85596 h 21600"/>
              <a:gd name="T2" fmla="*/ 331787 w 35264"/>
              <a:gd name="T3" fmla="*/ 95756 h 21600"/>
              <a:gd name="T4" fmla="*/ 162488 w 35264"/>
              <a:gd name="T5" fmla="*/ 214313 h 21600"/>
              <a:gd name="T6" fmla="*/ 0 60000 65536"/>
              <a:gd name="T7" fmla="*/ 0 60000 65536"/>
              <a:gd name="T8" fmla="*/ 0 60000 65536"/>
              <a:gd name="T9" fmla="*/ 0 w 35264"/>
              <a:gd name="T10" fmla="*/ 0 h 21600"/>
              <a:gd name="T11" fmla="*/ 35264 w 352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64" h="21600" fill="none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</a:path>
              <a:path w="35264" h="21600" stroke="0" extrusionOk="0">
                <a:moveTo>
                  <a:pt x="-1" y="8626"/>
                </a:moveTo>
                <a:cubicBezTo>
                  <a:pt x="4079" y="3195"/>
                  <a:pt x="10477" y="-1"/>
                  <a:pt x="17270" y="0"/>
                </a:cubicBezTo>
                <a:cubicBezTo>
                  <a:pt x="24505" y="0"/>
                  <a:pt x="31261" y="3623"/>
                  <a:pt x="35263" y="9651"/>
                </a:cubicBezTo>
                <a:lnTo>
                  <a:pt x="1727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78" name="TextBox1" r:id="rId2" imgW="1228680" imgH="285840"/>
        </mc:Choice>
        <mc:Fallback>
          <p:control name="TextBox1" r:id="rId2" imgW="1228680" imgH="28584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6228184" y="5661248"/>
                  <a:ext cx="1224136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79" name="TextBox2" r:id="rId3" imgW="1295280" imgH="285840"/>
        </mc:Choice>
        <mc:Fallback>
          <p:control name="TextBox2" r:id="rId3" imgW="1295280" imgH="28584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6228184" y="6119712"/>
                  <a:ext cx="1296144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995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7171" name="Picture 5" descr="04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1628775"/>
            <a:ext cx="60483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5651500" y="47244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101110</a:t>
            </a:r>
            <a:r>
              <a:rPr lang="en-US" sz="2800" b="1" baseline="-25000"/>
              <a:t>2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56</a:t>
            </a:r>
            <a:r>
              <a:rPr lang="en-US" sz="2800" b="1" baseline="-25000">
                <a:cs typeface="Arial" charset="0"/>
              </a:rPr>
              <a:t>8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7173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8195" name="Picture 5" descr="05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213" y="1989138"/>
            <a:ext cx="5903912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563938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32</a:t>
            </a:r>
            <a:endParaRPr lang="ru-RU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4356100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  <a:endParaRPr lang="ru-RU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5076825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  <a:endParaRPr lang="ru-RU"/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5724525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endParaRPr lang="ru-RU"/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6659563" y="2420938"/>
            <a:ext cx="2089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32+8+4+2</a:t>
            </a:r>
            <a:endParaRPr lang="ru-RU" sz="3200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5651500" y="47244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101110</a:t>
            </a:r>
            <a:r>
              <a:rPr lang="en-US" sz="2800" b="1" baseline="-25000"/>
              <a:t>2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46</a:t>
            </a:r>
            <a:r>
              <a:rPr lang="en-US" sz="2800" b="1" baseline="-25000">
                <a:cs typeface="Arial" charset="0"/>
              </a:rPr>
              <a:t>10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8202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16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9219" name="Picture 3" descr="06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1844675"/>
            <a:ext cx="604837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AutoShape 4"/>
          <p:cNvSpPr>
            <a:spLocks/>
          </p:cNvSpPr>
          <p:nvPr/>
        </p:nvSpPr>
        <p:spPr bwMode="auto">
          <a:xfrm rot="5187180">
            <a:off x="3816350" y="2384426"/>
            <a:ext cx="287337" cy="360362"/>
          </a:xfrm>
          <a:prstGeom prst="rightBrace">
            <a:avLst>
              <a:gd name="adj1" fmla="val 1045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716463" y="2636838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14 (E)</a:t>
            </a:r>
            <a:endParaRPr lang="ru-R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651500" y="47244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101110</a:t>
            </a:r>
            <a:r>
              <a:rPr lang="en-US" sz="2800" b="1" baseline="-25000"/>
              <a:t>2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2E</a:t>
            </a:r>
            <a:r>
              <a:rPr lang="en-US" sz="2800" b="1" baseline="-25000">
                <a:cs typeface="Arial" charset="0"/>
              </a:rPr>
              <a:t>16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922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0243" name="Picture 3" descr="07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713" y="1844675"/>
            <a:ext cx="3887787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56</a:t>
            </a:r>
            <a:r>
              <a:rPr lang="en-US" sz="2800" b="1" baseline="-25000"/>
              <a:t>8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101110</a:t>
            </a:r>
            <a:r>
              <a:rPr lang="en-US" sz="2800" b="1" baseline="-25000">
                <a:cs typeface="Arial" charset="0"/>
              </a:rPr>
              <a:t>2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72000" y="26368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276600" y="263683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  <a:endParaRPr lang="ru-RU"/>
          </a:p>
        </p:txBody>
      </p:sp>
      <p:sp>
        <p:nvSpPr>
          <p:cNvPr id="1024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1267" name="Picture 3" descr="08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1773238"/>
            <a:ext cx="4465637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56</a:t>
            </a:r>
            <a:r>
              <a:rPr lang="en-US" sz="2800" b="1" baseline="-25000"/>
              <a:t>8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46</a:t>
            </a:r>
            <a:r>
              <a:rPr lang="en-US" sz="2800" b="1" baseline="-25000">
                <a:cs typeface="Arial" charset="0"/>
              </a:rPr>
              <a:t>10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1269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16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2291" name="Picture 3" descr="09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1916113"/>
            <a:ext cx="4892675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56</a:t>
            </a:r>
            <a:r>
              <a:rPr lang="en-US" sz="2800" b="1" baseline="-25000"/>
              <a:t>8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>
                <a:cs typeface="Arial" charset="0"/>
              </a:rPr>
              <a:t>2E</a:t>
            </a:r>
            <a:r>
              <a:rPr lang="en-US" sz="2800" b="1" baseline="-25000">
                <a:cs typeface="Arial" charset="0"/>
              </a:rPr>
              <a:t>16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2293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Система счисления</a:t>
            </a:r>
          </a:p>
        </p:txBody>
      </p:sp>
      <p:sp>
        <p:nvSpPr>
          <p:cNvPr id="31760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b="1" smtClean="0"/>
              <a:t>Система счисления</a:t>
            </a:r>
            <a:r>
              <a:rPr lang="ru-RU" sz="1800" smtClean="0"/>
              <a:t> — это способ представления чисел цифровыми знаками и соответствующие ему правила действий над числами.</a:t>
            </a:r>
          </a:p>
          <a:p>
            <a:pPr eaLnBrk="1" hangingPunct="1">
              <a:defRPr/>
            </a:pPr>
            <a:endParaRPr lang="ru-RU" sz="1800" smtClean="0"/>
          </a:p>
          <a:p>
            <a:pPr eaLnBrk="1" hangingPunct="1">
              <a:defRPr/>
            </a:pPr>
            <a:r>
              <a:rPr lang="ru-RU" sz="1800" smtClean="0"/>
              <a:t>Системы счисления можно разделить:</a:t>
            </a:r>
          </a:p>
          <a:p>
            <a:pPr lvl="1" eaLnBrk="1" hangingPunct="1">
              <a:defRPr/>
            </a:pPr>
            <a:r>
              <a:rPr lang="ru-RU" smtClean="0">
                <a:hlinkClick r:id="rId2" action="ppaction://hlinksldjump"/>
              </a:rPr>
              <a:t>непозиционные</a:t>
            </a:r>
            <a:r>
              <a:rPr lang="ru-RU" smtClean="0"/>
              <a:t> системы счисления;</a:t>
            </a:r>
          </a:p>
          <a:p>
            <a:pPr lvl="1" eaLnBrk="1" hangingPunct="1">
              <a:defRPr/>
            </a:pPr>
            <a:r>
              <a:rPr lang="ru-RU" smtClean="0">
                <a:hlinkClick r:id="rId3" action="ppaction://hlinksldjump"/>
              </a:rPr>
              <a:t>позиционные</a:t>
            </a:r>
            <a:r>
              <a:rPr lang="ru-RU" smtClean="0"/>
              <a:t> системы счисления.</a:t>
            </a:r>
          </a:p>
        </p:txBody>
      </p:sp>
    </p:spTree>
    <p:extLst>
      <p:ext uri="{BB962C8B-B14F-4D97-AF65-F5344CB8AC3E}">
        <p14:creationId xmlns:p14="http://schemas.microsoft.com/office/powerpoint/2010/main" val="3562375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ru-RU" sz="2800" b="1">
                <a:solidFill>
                  <a:srgbClr val="CC3300"/>
                </a:solidFill>
              </a:rPr>
              <a:t>1</a:t>
            </a:r>
            <a:r>
              <a:rPr lang="en-US" sz="2800" b="1">
                <a:solidFill>
                  <a:srgbClr val="CC3300"/>
                </a:solidFill>
              </a:rPr>
              <a:t>6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3315" name="Picture 3" descr="10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1628775"/>
            <a:ext cx="6119813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cs typeface="Arial" charset="0"/>
              </a:rPr>
              <a:t>2E</a:t>
            </a:r>
            <a:r>
              <a:rPr lang="en-US" sz="2800" b="1" baseline="-25000">
                <a:cs typeface="Arial" charset="0"/>
              </a:rPr>
              <a:t>16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/>
              <a:t>101110 </a:t>
            </a:r>
            <a:r>
              <a:rPr lang="en-US" sz="2800" b="1" baseline="-25000"/>
              <a:t>2</a:t>
            </a:r>
            <a:endParaRPr lang="ru-RU" sz="2800" b="1" baseline="-25000"/>
          </a:p>
        </p:txBody>
      </p:sp>
      <p:sp>
        <p:nvSpPr>
          <p:cNvPr id="13317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8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4339" name="Picture 3" descr="07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875" y="2060575"/>
            <a:ext cx="38893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cs typeface="Arial" charset="0"/>
              </a:rPr>
              <a:t>56</a:t>
            </a:r>
            <a:r>
              <a:rPr lang="en-US" sz="2800" b="1" baseline="-25000">
                <a:cs typeface="Arial" charset="0"/>
              </a:rPr>
              <a:t>8</a:t>
            </a:r>
            <a:r>
              <a:rPr lang="en-US" sz="2800" b="1"/>
              <a:t> 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/>
              <a:t> 101110</a:t>
            </a:r>
            <a:r>
              <a:rPr lang="en-US" sz="2800" b="1" baseline="-25000"/>
              <a:t>2</a:t>
            </a:r>
            <a:endParaRPr lang="ru-RU" sz="2800" b="1" baseline="-25000"/>
          </a:p>
        </p:txBody>
      </p:sp>
      <p:sp>
        <p:nvSpPr>
          <p:cNvPr id="1434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5867400" y="4940300"/>
            <a:ext cx="280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2E</a:t>
            </a:r>
            <a:r>
              <a:rPr lang="en-US" sz="2800" b="1" baseline="-25000"/>
              <a:t>16</a:t>
            </a:r>
            <a:r>
              <a:rPr lang="ru-RU" sz="2800" b="1">
                <a:cs typeface="Arial" charset="0"/>
              </a:rPr>
              <a:t>→</a:t>
            </a:r>
            <a:r>
              <a:rPr lang="en-US" sz="2800" b="1"/>
              <a:t> </a:t>
            </a:r>
            <a:r>
              <a:rPr lang="en-US" sz="2800" b="1">
                <a:cs typeface="Arial" charset="0"/>
              </a:rPr>
              <a:t>46</a:t>
            </a:r>
            <a:r>
              <a:rPr lang="en-US" sz="2800" b="1" baseline="-25000">
                <a:cs typeface="Arial" charset="0"/>
              </a:rPr>
              <a:t>10</a:t>
            </a:r>
            <a:endParaRPr lang="ru-RU" sz="2800" b="1" baseline="-25000">
              <a:cs typeface="Arial" charset="0"/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чисел из </a:t>
            </a:r>
            <a:r>
              <a:rPr lang="en-US" sz="2800" b="1">
                <a:solidFill>
                  <a:srgbClr val="CC3300"/>
                </a:solidFill>
              </a:rPr>
              <a:t>16</a:t>
            </a:r>
            <a:r>
              <a:rPr lang="ru-RU" sz="2400" b="1">
                <a:solidFill>
                  <a:srgbClr val="CC3300"/>
                </a:solidFill>
              </a:rPr>
              <a:t>-ой системы счисления в </a:t>
            </a:r>
            <a:r>
              <a:rPr lang="en-US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pic>
        <p:nvPicPr>
          <p:cNvPr id="15364" name="Picture 7" descr="12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713" y="2060575"/>
            <a:ext cx="3556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</a:t>
            </a:r>
            <a:r>
              <a:rPr lang="en-US" smtClean="0"/>
              <a:t>q</a:t>
            </a:r>
            <a:r>
              <a:rPr lang="ru-RU" smtClean="0"/>
              <a:t>)</a:t>
            </a:r>
            <a:r>
              <a:rPr lang="en-US" smtClean="0"/>
              <a:t>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</a:t>
            </a:r>
            <a:r>
              <a:rPr lang="ru-RU" smtClean="0"/>
              <a:t>(10)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dirty="0" smtClean="0"/>
              <a:t>Запись числа в развернутой форме и вычисление полученного выражения в десятичной системе.</a:t>
            </a:r>
          </a:p>
          <a:p>
            <a:pPr eaLnBrk="1" hangingPunct="1">
              <a:defRPr/>
            </a:pPr>
            <a:r>
              <a:rPr lang="ru-RU" sz="1800" dirty="0" smtClean="0"/>
              <a:t>Примеры:</a:t>
            </a:r>
          </a:p>
          <a:p>
            <a:pPr lvl="1" eaLnBrk="1" hangingPunct="1">
              <a:buFontTx/>
              <a:buNone/>
              <a:defRPr/>
            </a:pPr>
            <a:r>
              <a:rPr lang="ru-RU" sz="2400" dirty="0" smtClean="0"/>
              <a:t>110110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 = </a:t>
            </a:r>
            <a:r>
              <a:rPr lang="en-US" sz="2400" b="1" dirty="0" smtClean="0"/>
              <a:t>1</a:t>
            </a:r>
            <a:r>
              <a:rPr lang="en-US" sz="2400" dirty="0" smtClean="0">
                <a:sym typeface="Symbol" pitchFamily="18" charset="2"/>
              </a:rPr>
              <a:t>2</a:t>
            </a:r>
            <a:r>
              <a:rPr lang="en-US" sz="2400" baseline="30000" dirty="0" smtClean="0">
                <a:sym typeface="Symbol" pitchFamily="18" charset="2"/>
              </a:rPr>
              <a:t>5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b="1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2</a:t>
            </a:r>
            <a:r>
              <a:rPr lang="en-US" sz="2400" baseline="30000" dirty="0" smtClean="0">
                <a:sym typeface="Symbol" pitchFamily="18" charset="2"/>
              </a:rPr>
              <a:t>4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b="1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2</a:t>
            </a:r>
            <a:r>
              <a:rPr lang="en-US" sz="2400" baseline="30000" dirty="0" smtClean="0">
                <a:sym typeface="Symbol" pitchFamily="18" charset="2"/>
              </a:rPr>
              <a:t>3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b="1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2</a:t>
            </a:r>
            <a:r>
              <a:rPr lang="en-US" sz="2400" baseline="30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b="1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2</a:t>
            </a:r>
            <a:r>
              <a:rPr lang="en-US" sz="2400" baseline="30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b="1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2</a:t>
            </a:r>
            <a:r>
              <a:rPr lang="en-US" sz="2400" baseline="30000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 = 54</a:t>
            </a:r>
            <a:r>
              <a:rPr lang="en-US" sz="2400" baseline="-25000" dirty="0" smtClean="0">
                <a:sym typeface="Symbol" pitchFamily="18" charset="2"/>
              </a:rPr>
              <a:t>10</a:t>
            </a:r>
            <a:r>
              <a:rPr lang="en-US" sz="2400" dirty="0" smtClean="0">
                <a:sym typeface="Symbol" pitchFamily="18" charset="2"/>
              </a:rPr>
              <a:t>;</a:t>
            </a:r>
            <a:endParaRPr lang="ru-RU" sz="2400" baseline="30000" dirty="0" smtClean="0"/>
          </a:p>
          <a:p>
            <a:pPr lvl="1" eaLnBrk="1" hangingPunct="1">
              <a:buFontTx/>
              <a:buNone/>
              <a:defRPr/>
            </a:pPr>
            <a:r>
              <a:rPr lang="ru-RU" dirty="0" smtClean="0"/>
              <a:t>237</a:t>
            </a:r>
            <a:r>
              <a:rPr lang="ru-RU" baseline="-25000" dirty="0" smtClean="0"/>
              <a:t>8</a:t>
            </a:r>
            <a:r>
              <a:rPr lang="ru-RU" dirty="0" smtClean="0"/>
              <a:t> = </a:t>
            </a:r>
            <a:r>
              <a:rPr lang="en-US" b="1" dirty="0" smtClean="0"/>
              <a:t>2</a:t>
            </a:r>
            <a:r>
              <a:rPr lang="en-US" dirty="0" smtClean="0">
                <a:sym typeface="Symbol" pitchFamily="18" charset="2"/>
              </a:rPr>
              <a:t>8</a:t>
            </a:r>
            <a:r>
              <a:rPr lang="en-US" baseline="30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3</a:t>
            </a:r>
            <a:r>
              <a:rPr lang="en-US" dirty="0" smtClean="0">
                <a:sym typeface="Symbol" pitchFamily="18" charset="2"/>
              </a:rPr>
              <a:t>8</a:t>
            </a:r>
            <a:r>
              <a:rPr lang="en-US" baseline="30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+ </a:t>
            </a:r>
            <a:r>
              <a:rPr lang="en-US" b="1" dirty="0" smtClean="0">
                <a:sym typeface="Symbol" pitchFamily="18" charset="2"/>
              </a:rPr>
              <a:t>7</a:t>
            </a:r>
            <a:r>
              <a:rPr lang="en-US" dirty="0" smtClean="0">
                <a:sym typeface="Symbol" pitchFamily="18" charset="2"/>
              </a:rPr>
              <a:t>8</a:t>
            </a:r>
            <a:r>
              <a:rPr lang="en-US" baseline="30000" dirty="0" smtClean="0">
                <a:sym typeface="Symbol" pitchFamily="18" charset="2"/>
              </a:rPr>
              <a:t>0</a:t>
            </a:r>
            <a:r>
              <a:rPr lang="en-US" dirty="0" smtClean="0">
                <a:sym typeface="Symbol" pitchFamily="18" charset="2"/>
              </a:rPr>
              <a:t> = 128 + 24 + 7 = 159</a:t>
            </a:r>
            <a:r>
              <a:rPr lang="en-US" baseline="-25000" dirty="0" smtClean="0">
                <a:sym typeface="Symbol" pitchFamily="18" charset="2"/>
              </a:rPr>
              <a:t>10</a:t>
            </a:r>
            <a:r>
              <a:rPr lang="en-US" dirty="0" smtClean="0">
                <a:sym typeface="Symbol" pitchFamily="18" charset="2"/>
              </a:rPr>
              <a:t>;</a:t>
            </a:r>
            <a:endParaRPr lang="ru-RU" dirty="0" smtClean="0"/>
          </a:p>
          <a:p>
            <a:pPr lvl="1" eaLnBrk="1" hangingPunct="1">
              <a:buFontTx/>
              <a:buNone/>
              <a:defRPr/>
            </a:pPr>
            <a:r>
              <a:rPr lang="ru-RU" sz="2400" dirty="0" smtClean="0"/>
              <a:t>3</a:t>
            </a:r>
            <a:r>
              <a:rPr lang="en-US" sz="2400" dirty="0" smtClean="0"/>
              <a:t>FA</a:t>
            </a:r>
            <a:r>
              <a:rPr lang="en-US" sz="2400" baseline="-25000" dirty="0" smtClean="0"/>
              <a:t>16</a:t>
            </a:r>
            <a:r>
              <a:rPr lang="en-US" sz="2400" dirty="0" smtClean="0"/>
              <a:t> = </a:t>
            </a:r>
            <a:r>
              <a:rPr lang="en-US" sz="2400" b="1" dirty="0" smtClean="0"/>
              <a:t>3</a:t>
            </a:r>
            <a:r>
              <a:rPr lang="en-US" sz="2400" dirty="0" smtClean="0">
                <a:sym typeface="Symbol" pitchFamily="18" charset="2"/>
              </a:rPr>
              <a:t>16</a:t>
            </a:r>
            <a:r>
              <a:rPr lang="en-US" sz="2400" baseline="30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b="1" dirty="0" smtClean="0">
                <a:sym typeface="Symbol" pitchFamily="18" charset="2"/>
              </a:rPr>
              <a:t>15</a:t>
            </a:r>
            <a:r>
              <a:rPr lang="en-US" sz="2400" dirty="0" smtClean="0">
                <a:sym typeface="Symbol" pitchFamily="18" charset="2"/>
              </a:rPr>
              <a:t>16</a:t>
            </a:r>
            <a:r>
              <a:rPr lang="en-US" sz="2400" baseline="30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+ </a:t>
            </a:r>
            <a:r>
              <a:rPr lang="en-US" sz="2400" b="1" dirty="0" smtClean="0">
                <a:sym typeface="Symbol" pitchFamily="18" charset="2"/>
              </a:rPr>
              <a:t>10</a:t>
            </a:r>
            <a:r>
              <a:rPr lang="en-US" sz="2400" dirty="0" smtClean="0">
                <a:sym typeface="Symbol" pitchFamily="18" charset="2"/>
              </a:rPr>
              <a:t>16</a:t>
            </a:r>
            <a:r>
              <a:rPr lang="en-US" sz="2400" baseline="30000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 = 768 + 240 + 10 = 1018</a:t>
            </a:r>
            <a:r>
              <a:rPr lang="en-US" sz="2400" baseline="-25000" dirty="0" smtClean="0">
                <a:sym typeface="Symbol" pitchFamily="18" charset="2"/>
              </a:rPr>
              <a:t>10</a:t>
            </a:r>
            <a:r>
              <a:rPr lang="en-US" sz="2400" dirty="0" smtClean="0">
                <a:sym typeface="Symbol" pitchFamily="18" charset="2"/>
              </a:rPr>
              <a:t>.</a:t>
            </a:r>
            <a:endParaRPr lang="ru-RU" sz="2400" dirty="0" smtClean="0"/>
          </a:p>
          <a:p>
            <a:pPr eaLnBrk="1" hangingPunct="1">
              <a:defRPr/>
            </a:pPr>
            <a:endParaRPr lang="ru-RU" sz="1800" dirty="0" smtClean="0"/>
          </a:p>
          <a:p>
            <a:pPr eaLnBrk="1" hangingPunct="1">
              <a:defRPr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3117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Перевод чисел (</a:t>
            </a:r>
            <a:r>
              <a:rPr lang="en-US" smtClean="0"/>
              <a:t>10</a:t>
            </a:r>
            <a:r>
              <a:rPr lang="ru-RU" smtClean="0"/>
              <a:t>)</a:t>
            </a:r>
            <a:r>
              <a:rPr lang="en-US" smtClean="0"/>
              <a:t> </a:t>
            </a:r>
            <a:r>
              <a:rPr lang="ru-RU" smtClean="0">
                <a:sym typeface="Symbol" pitchFamily="18" charset="2"/>
              </a:rPr>
              <a:t></a:t>
            </a:r>
            <a:r>
              <a:rPr lang="en-US" smtClean="0">
                <a:sym typeface="Symbol" pitchFamily="18" charset="2"/>
              </a:rPr>
              <a:t> </a:t>
            </a:r>
            <a:r>
              <a:rPr lang="ru-RU" smtClean="0"/>
              <a:t>(</a:t>
            </a:r>
            <a:r>
              <a:rPr lang="en-US" smtClean="0"/>
              <a:t>q</a:t>
            </a:r>
            <a:r>
              <a:rPr lang="ru-RU" smtClean="0"/>
              <a:t>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681913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Последовательное целочисленное деление десятичного числа на основание системы </a:t>
            </a:r>
            <a:r>
              <a:rPr lang="en-US" sz="1800" dirty="0" smtClean="0"/>
              <a:t>q</a:t>
            </a:r>
            <a:r>
              <a:rPr lang="ru-RU" sz="1800" dirty="0" smtClean="0"/>
              <a:t>, пока последнее частное не станет равным нулю.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Число в системе счисления с основанием </a:t>
            </a:r>
            <a:r>
              <a:rPr lang="en-US" sz="1800" dirty="0" smtClean="0"/>
              <a:t>q</a:t>
            </a:r>
            <a:r>
              <a:rPr lang="ru-RU" sz="1800" dirty="0" smtClean="0"/>
              <a:t> — последовательность остатков деления, изображенных одной </a:t>
            </a:r>
            <a:r>
              <a:rPr lang="ru-RU" sz="1800" dirty="0" err="1" smtClean="0"/>
              <a:t>q-ичной</a:t>
            </a:r>
            <a:r>
              <a:rPr lang="ru-RU" sz="1800" dirty="0" smtClean="0"/>
              <a:t> цифрой и записанных в порядке, обратном порядку их получения.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dirty="0" smtClean="0"/>
              <a:t>Примеры: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800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ru-RU" sz="1800" dirty="0" smtClean="0"/>
          </a:p>
        </p:txBody>
      </p:sp>
      <p:pic>
        <p:nvPicPr>
          <p:cNvPr id="5133" name="Picture 5" descr="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365104"/>
            <a:ext cx="673883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302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74675" y="1412875"/>
            <a:ext cx="8569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663300"/>
                </a:solidFill>
              </a:rPr>
              <a:t>Над числами в двоичной системе счисления можно выполнять арифметические действия.</a:t>
            </a:r>
            <a:br>
              <a:rPr lang="ru-RU" b="1">
                <a:solidFill>
                  <a:srgbClr val="663300"/>
                </a:solidFill>
              </a:rPr>
            </a:br>
            <a:r>
              <a:rPr lang="ru-RU" b="1">
                <a:solidFill>
                  <a:srgbClr val="663300"/>
                </a:solidFill>
              </a:rPr>
              <a:t>При этом используются следующие таблицы: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55650" y="260350"/>
            <a:ext cx="7561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Арифметические действия в двоичной системе счисления</a:t>
            </a:r>
          </a:p>
        </p:txBody>
      </p:sp>
      <p:pic>
        <p:nvPicPr>
          <p:cNvPr id="16388" name="Picture 4" descr="0987-10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852738"/>
            <a:ext cx="779145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</a:rPr>
              <a:t>Перевод дробных чисел из </a:t>
            </a:r>
            <a:r>
              <a:rPr lang="ru-RU" sz="2800" b="1">
                <a:solidFill>
                  <a:srgbClr val="CC3300"/>
                </a:solidFill>
              </a:rPr>
              <a:t>10</a:t>
            </a:r>
            <a:r>
              <a:rPr lang="ru-RU" sz="2400" b="1">
                <a:solidFill>
                  <a:srgbClr val="CC3300"/>
                </a:solidFill>
              </a:rPr>
              <a:t>-ой  системы в </a:t>
            </a:r>
            <a:r>
              <a:rPr lang="ru-RU" sz="2800" b="1">
                <a:solidFill>
                  <a:srgbClr val="CC3300"/>
                </a:solidFill>
              </a:rPr>
              <a:t>2</a:t>
            </a:r>
            <a:r>
              <a:rPr lang="ru-RU" sz="2400" b="1">
                <a:solidFill>
                  <a:srgbClr val="CC3300"/>
                </a:solidFill>
              </a:rPr>
              <a:t>-ую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7705725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Перевод дробного числа из десятичной системы счисления в двоичную осуществляется по следующему алгоритму: </a:t>
            </a:r>
          </a:p>
          <a:p>
            <a:r>
              <a:rPr lang="ru-RU"/>
              <a:t>Вначале переводится целая часть десятичной дроби в двоичную систему счисления; </a:t>
            </a:r>
          </a:p>
          <a:p>
            <a:r>
              <a:rPr lang="ru-RU"/>
              <a:t>Затем дробная часть десятичной дроби умножается на основание двоичной системы счисления; </a:t>
            </a:r>
          </a:p>
          <a:p>
            <a:r>
              <a:rPr lang="ru-RU"/>
              <a:t>В полученном произведении выделяется целая часть, которая принимается в качестве значения первого после запятой разряда числа в двоичной системе счисления; </a:t>
            </a:r>
          </a:p>
          <a:p>
            <a:r>
              <a:rPr lang="ru-RU"/>
              <a:t>Алгоритм завершается, если дробная часть полученного произведения равна нулю или если достигнута требуемая точность вычислений. В противном случае вычисления продолжаются с предыдущего шага.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/>
          <p:cNvSpPr>
            <a:spLocks noChangeArrowheads="1"/>
          </p:cNvSpPr>
          <p:nvPr/>
        </p:nvSpPr>
        <p:spPr bwMode="auto">
          <a:xfrm>
            <a:off x="5292725" y="2636838"/>
            <a:ext cx="1295400" cy="287337"/>
          </a:xfrm>
          <a:prstGeom prst="rect">
            <a:avLst/>
          </a:prstGeom>
          <a:solidFill>
            <a:srgbClr val="FDF5E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Rectangle 16"/>
          <p:cNvSpPr>
            <a:spLocks noChangeArrowheads="1"/>
          </p:cNvSpPr>
          <p:nvPr/>
        </p:nvSpPr>
        <p:spPr bwMode="auto">
          <a:xfrm>
            <a:off x="1619250" y="1916113"/>
            <a:ext cx="144463" cy="4752975"/>
          </a:xfrm>
          <a:prstGeom prst="rect">
            <a:avLst/>
          </a:prstGeom>
          <a:solidFill>
            <a:srgbClr val="FDF5E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11188" y="0"/>
            <a:ext cx="8064500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Пример:</a:t>
            </a:r>
            <a:r>
              <a:rPr lang="ru-RU"/>
              <a:t> Требуется перевести дробное десятичное число 206,116 в дробное двоичное число. </a:t>
            </a:r>
          </a:p>
          <a:p>
            <a:r>
              <a:rPr lang="ru-RU"/>
              <a:t>Перевод целой части дает </a:t>
            </a:r>
            <a:r>
              <a:rPr lang="ru-RU" b="1"/>
              <a:t>206</a:t>
            </a:r>
            <a:r>
              <a:rPr lang="ru-RU" b="1" baseline="-25000"/>
              <a:t>10</a:t>
            </a:r>
            <a:r>
              <a:rPr lang="ru-RU" b="1"/>
              <a:t>=11001110</a:t>
            </a:r>
            <a:r>
              <a:rPr lang="ru-RU" b="1" baseline="-25000"/>
              <a:t>2</a:t>
            </a:r>
            <a:r>
              <a:rPr lang="ru-RU"/>
              <a:t> по ранее описанным алгоритмам; дробную часть умножаем на основание </a:t>
            </a:r>
            <a:r>
              <a:rPr lang="ru-RU" b="1"/>
              <a:t>2</a:t>
            </a:r>
            <a:r>
              <a:rPr lang="ru-RU"/>
              <a:t>, занося целые части произведения в разряды после запятой искомого дробного двоичного числа: </a:t>
            </a:r>
          </a:p>
          <a:p>
            <a:endParaRPr lang="ru-RU"/>
          </a:p>
          <a:p>
            <a:r>
              <a:rPr lang="ru-RU"/>
              <a:t>.</a:t>
            </a:r>
            <a:r>
              <a:rPr lang="ru-RU" sz="1600"/>
              <a:t>116 • 2 = </a:t>
            </a:r>
            <a:r>
              <a:rPr lang="ru-RU" sz="1600" b="1"/>
              <a:t>0</a:t>
            </a:r>
            <a:r>
              <a:rPr lang="ru-RU" sz="1600"/>
              <a:t>.232</a:t>
            </a:r>
          </a:p>
          <a:p>
            <a:endParaRPr lang="ru-RU" sz="1600"/>
          </a:p>
          <a:p>
            <a:r>
              <a:rPr lang="ru-RU" sz="1600"/>
              <a:t>.232 • 2 = </a:t>
            </a:r>
            <a:r>
              <a:rPr lang="ru-RU" sz="1600" b="1"/>
              <a:t>0</a:t>
            </a:r>
            <a:r>
              <a:rPr lang="ru-RU" sz="1600"/>
              <a:t>.464</a:t>
            </a:r>
          </a:p>
          <a:p>
            <a:endParaRPr lang="ru-RU" sz="1600"/>
          </a:p>
          <a:p>
            <a:r>
              <a:rPr lang="ru-RU" sz="1600"/>
              <a:t>.464 • 2 = </a:t>
            </a:r>
            <a:r>
              <a:rPr lang="ru-RU" sz="1600" b="1"/>
              <a:t>0</a:t>
            </a:r>
            <a:r>
              <a:rPr lang="ru-RU" sz="1600"/>
              <a:t>.928</a:t>
            </a:r>
          </a:p>
          <a:p>
            <a:endParaRPr lang="ru-RU" sz="1600"/>
          </a:p>
          <a:p>
            <a:r>
              <a:rPr lang="ru-RU" sz="1600"/>
              <a:t>.928 • 2 = </a:t>
            </a:r>
            <a:r>
              <a:rPr lang="ru-RU" sz="1600" b="1"/>
              <a:t>1</a:t>
            </a:r>
            <a:r>
              <a:rPr lang="ru-RU" sz="1600"/>
              <a:t>.856</a:t>
            </a:r>
          </a:p>
          <a:p>
            <a:endParaRPr lang="ru-RU" sz="1600"/>
          </a:p>
          <a:p>
            <a:r>
              <a:rPr lang="ru-RU" sz="1600"/>
              <a:t>.856 • 2 = </a:t>
            </a:r>
            <a:r>
              <a:rPr lang="ru-RU" sz="1600" b="1"/>
              <a:t>1</a:t>
            </a:r>
            <a:r>
              <a:rPr lang="ru-RU" sz="1600"/>
              <a:t>.612</a:t>
            </a:r>
          </a:p>
          <a:p>
            <a:endParaRPr lang="ru-RU" sz="1600"/>
          </a:p>
          <a:p>
            <a:r>
              <a:rPr lang="ru-RU" sz="1600"/>
              <a:t>.612 • 2 = </a:t>
            </a:r>
            <a:r>
              <a:rPr lang="ru-RU" sz="1600" b="1"/>
              <a:t>1</a:t>
            </a:r>
            <a:r>
              <a:rPr lang="ru-RU" sz="1600"/>
              <a:t>.224</a:t>
            </a:r>
          </a:p>
          <a:p>
            <a:endParaRPr lang="ru-RU" sz="1600"/>
          </a:p>
          <a:p>
            <a:r>
              <a:rPr lang="ru-RU" sz="1600"/>
              <a:t>.224 • 2 = </a:t>
            </a:r>
            <a:r>
              <a:rPr lang="ru-RU" sz="1600" b="1"/>
              <a:t>0</a:t>
            </a:r>
            <a:r>
              <a:rPr lang="ru-RU" sz="1600"/>
              <a:t>.448</a:t>
            </a:r>
          </a:p>
          <a:p>
            <a:endParaRPr lang="ru-RU" sz="1600"/>
          </a:p>
          <a:p>
            <a:r>
              <a:rPr lang="ru-RU" sz="1600"/>
              <a:t>.448 • 2 = </a:t>
            </a:r>
            <a:r>
              <a:rPr lang="ru-RU" sz="1600" b="1"/>
              <a:t>0</a:t>
            </a:r>
            <a:r>
              <a:rPr lang="ru-RU" sz="1600"/>
              <a:t>.456</a:t>
            </a:r>
          </a:p>
          <a:p>
            <a:endParaRPr lang="ru-RU" sz="1600"/>
          </a:p>
          <a:p>
            <a:r>
              <a:rPr lang="ru-RU" sz="1600"/>
              <a:t>.456 • 2 = </a:t>
            </a:r>
            <a:r>
              <a:rPr lang="ru-RU" sz="1600" b="1"/>
              <a:t>0</a:t>
            </a:r>
            <a:r>
              <a:rPr lang="ru-RU" sz="1600"/>
              <a:t>.912</a:t>
            </a:r>
          </a:p>
          <a:p>
            <a:endParaRPr lang="ru-RU" sz="1600"/>
          </a:p>
          <a:p>
            <a:r>
              <a:rPr lang="ru-RU" sz="1600"/>
              <a:t>.912 • 2 = </a:t>
            </a:r>
            <a:r>
              <a:rPr lang="ru-RU" sz="1600" b="1"/>
              <a:t>1</a:t>
            </a:r>
            <a:r>
              <a:rPr lang="ru-RU" sz="1600"/>
              <a:t>.82  </a:t>
            </a:r>
            <a:r>
              <a:rPr lang="ru-RU" sz="1600" b="1"/>
              <a:t>и т.д.</a:t>
            </a:r>
            <a:r>
              <a:rPr lang="ru-RU" sz="1600"/>
              <a:t>  </a:t>
            </a:r>
          </a:p>
          <a:p>
            <a:pPr>
              <a:spcBef>
                <a:spcPct val="50000"/>
              </a:spcBef>
            </a:pPr>
            <a:endParaRPr lang="ru-RU" sz="1600"/>
          </a:p>
        </p:txBody>
      </p:sp>
      <p:sp>
        <p:nvSpPr>
          <p:cNvPr id="18437" name="AutoShape 6"/>
          <p:cNvSpPr>
            <a:spLocks noChangeArrowheads="1"/>
          </p:cNvSpPr>
          <p:nvPr/>
        </p:nvSpPr>
        <p:spPr bwMode="auto">
          <a:xfrm rot="-1660864">
            <a:off x="898525" y="2233613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 rot="-1660864">
            <a:off x="971550" y="27813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utoShape 8"/>
          <p:cNvSpPr>
            <a:spLocks noChangeArrowheads="1"/>
          </p:cNvSpPr>
          <p:nvPr/>
        </p:nvSpPr>
        <p:spPr bwMode="auto">
          <a:xfrm rot="-1660864">
            <a:off x="898525" y="4219575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 rot="-1660864">
            <a:off x="971550" y="328453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AutoShape 10"/>
          <p:cNvSpPr>
            <a:spLocks noChangeArrowheads="1"/>
          </p:cNvSpPr>
          <p:nvPr/>
        </p:nvSpPr>
        <p:spPr bwMode="auto">
          <a:xfrm rot="-1660864">
            <a:off x="971550" y="371633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2" name="AutoShape 11"/>
          <p:cNvSpPr>
            <a:spLocks noChangeArrowheads="1"/>
          </p:cNvSpPr>
          <p:nvPr/>
        </p:nvSpPr>
        <p:spPr bwMode="auto">
          <a:xfrm rot="-1660864">
            <a:off x="971550" y="472440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3" name="AutoShape 12"/>
          <p:cNvSpPr>
            <a:spLocks noChangeArrowheads="1"/>
          </p:cNvSpPr>
          <p:nvPr/>
        </p:nvSpPr>
        <p:spPr bwMode="auto">
          <a:xfrm rot="-1660864">
            <a:off x="971550" y="5229225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AutoShape 13"/>
          <p:cNvSpPr>
            <a:spLocks noChangeArrowheads="1"/>
          </p:cNvSpPr>
          <p:nvPr/>
        </p:nvSpPr>
        <p:spPr bwMode="auto">
          <a:xfrm rot="-1660864">
            <a:off x="971550" y="5734050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5" name="AutoShape 14"/>
          <p:cNvSpPr>
            <a:spLocks noChangeArrowheads="1"/>
          </p:cNvSpPr>
          <p:nvPr/>
        </p:nvSpPr>
        <p:spPr bwMode="auto">
          <a:xfrm rot="-1660864">
            <a:off x="900113" y="6237288"/>
            <a:ext cx="647700" cy="142875"/>
          </a:xfrm>
          <a:prstGeom prst="lef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2916238" y="2636838"/>
            <a:ext cx="475138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Получим: </a:t>
            </a:r>
            <a:r>
              <a:rPr lang="ru-RU" b="1"/>
              <a:t>=11001110,0001110001</a:t>
            </a:r>
            <a:r>
              <a:rPr lang="ru-RU" b="1" baseline="-25000"/>
              <a:t>2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97813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Непозиционные системы счисления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dirty="0" smtClean="0"/>
              <a:t>В непозиционной системе счисления значение (величина) символа (цифры) не зависит от положения в числе.</a:t>
            </a:r>
          </a:p>
          <a:p>
            <a:pPr lvl="1" eaLnBrk="1" hangingPunct="1">
              <a:defRPr/>
            </a:pPr>
            <a:r>
              <a:rPr lang="ru-RU" sz="1800" dirty="0" smtClean="0"/>
              <a:t>Пример 1. У многих народов использовалась система, алфавит которой состоял из одного символа — палочки. Для изображения какого-то числа в этой системе нужно записать определенное множество палочек, равное данному числу: </a:t>
            </a:r>
            <a:r>
              <a:rPr lang="en-US" sz="1800" dirty="0" smtClean="0"/>
              <a:t>||||| — </a:t>
            </a:r>
            <a:r>
              <a:rPr lang="ru-RU" sz="1800" dirty="0" smtClean="0"/>
              <a:t>число пять.</a:t>
            </a:r>
          </a:p>
          <a:p>
            <a:pPr lvl="1" eaLnBrk="1" hangingPunct="1">
              <a:defRPr/>
            </a:pPr>
            <a:r>
              <a:rPr lang="ru-RU" sz="1800" dirty="0" smtClean="0"/>
              <a:t>Пример 2. Самой распространенной непозиционной системой счисления является римская. Алфавит римской системы записи чисел состоит из символов:</a:t>
            </a:r>
            <a:r>
              <a:rPr lang="en-US" sz="1800" dirty="0" smtClean="0"/>
              <a:t> I</a:t>
            </a:r>
            <a:r>
              <a:rPr lang="ru-RU" sz="1800" dirty="0" smtClean="0"/>
              <a:t> — один,</a:t>
            </a:r>
            <a:r>
              <a:rPr lang="en-US" sz="1800" dirty="0" smtClean="0"/>
              <a:t> V</a:t>
            </a:r>
            <a:r>
              <a:rPr lang="ru-RU" sz="1800" dirty="0" smtClean="0"/>
              <a:t> — пять,</a:t>
            </a:r>
            <a:r>
              <a:rPr lang="en-US" sz="1800" dirty="0" smtClean="0"/>
              <a:t> X</a:t>
            </a:r>
            <a:r>
              <a:rPr lang="ru-RU" sz="1800" dirty="0" smtClean="0"/>
              <a:t> — десять,</a:t>
            </a:r>
            <a:r>
              <a:rPr lang="en-US" sz="1800" dirty="0" smtClean="0"/>
              <a:t> L</a:t>
            </a:r>
            <a:r>
              <a:rPr lang="ru-RU" sz="1800" dirty="0" smtClean="0"/>
              <a:t> — пятьдесят,</a:t>
            </a:r>
            <a:r>
              <a:rPr lang="en-US" sz="1800" dirty="0" smtClean="0"/>
              <a:t> C </a:t>
            </a:r>
            <a:r>
              <a:rPr lang="ru-RU" sz="1800" dirty="0" smtClean="0"/>
              <a:t>— сто, </a:t>
            </a:r>
            <a:r>
              <a:rPr lang="en-US" sz="1800" dirty="0" smtClean="0"/>
              <a:t>D</a:t>
            </a:r>
            <a:r>
              <a:rPr lang="ru-RU" sz="1800" dirty="0" smtClean="0"/>
              <a:t> — пятьсот,</a:t>
            </a:r>
            <a:r>
              <a:rPr lang="en-US" sz="1800" dirty="0" smtClean="0"/>
              <a:t> M</a:t>
            </a:r>
            <a:r>
              <a:rPr lang="ru-RU" sz="1800" dirty="0" smtClean="0"/>
              <a:t> — тысяча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lvl="2" eaLnBrk="1" hangingPunct="1">
              <a:defRPr/>
            </a:pPr>
            <a:r>
              <a:rPr lang="ru-RU" sz="1600" dirty="0" smtClean="0"/>
              <a:t>Величина числа определяется как сумма или разность цифр в числе (например, II — два, III — три, XXX — тридцать, CC — двести).</a:t>
            </a:r>
          </a:p>
          <a:p>
            <a:pPr lvl="2" eaLnBrk="1" hangingPunct="1">
              <a:defRPr/>
            </a:pPr>
            <a:r>
              <a:rPr lang="ru-RU" sz="1600" dirty="0" smtClean="0"/>
              <a:t>Если же большая цифра стоит перед меньшей цифрой, то они складываются (например, VII — семь),</a:t>
            </a:r>
          </a:p>
          <a:p>
            <a:pPr lvl="2" eaLnBrk="1" hangingPunct="1">
              <a:defRPr/>
            </a:pPr>
            <a:r>
              <a:rPr lang="ru-RU" sz="1600" dirty="0" smtClean="0"/>
              <a:t>если наоборот — вычитаются (например, IX — девять).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16863" y="6297613"/>
            <a:ext cx="719137" cy="287337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Позиционные системы счисления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287072" cy="432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400" dirty="0" smtClean="0"/>
              <a:t>В позиционных системах счисления значение (величина) цифры определяется ее положением в числе.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400" dirty="0" smtClean="0"/>
              <a:t>Любая позиционная система счисления характеризуется своим основанием.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400" b="1" dirty="0" smtClean="0"/>
              <a:t>Основание позиционной системы счисления</a:t>
            </a:r>
            <a:r>
              <a:rPr lang="ru-RU" sz="1400" dirty="0" smtClean="0"/>
              <a:t> — количество различных цифр, используемых для изображения чисел в данной системе счисления.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z="1800" dirty="0" smtClean="0"/>
              <a:t>Основание 10 у привычной десятичной системы счисления (десять пальцев на руках). Алфавит: 1, 2, 3, 4, 5, 6, 7, 8, 9, 0.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z="1800" dirty="0" smtClean="0"/>
              <a:t>Основание 60 придумано в Древнем Вавилоне: деление часа на 60 минут, минуты — на 60 секунд, угла — на 360 градусов.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z="1800" dirty="0" smtClean="0"/>
              <a:t>Основание 12 распространили англосаксы: в году 12 месяцев, в сутках два периода по 12 часов, в футе 12 дюймов.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z="1800" dirty="0" smtClean="0"/>
              <a:t>Основание 5 широко использовалось в Китае.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400" dirty="0" smtClean="0"/>
              <a:t>За основание можно принять любое натуральное число — два, три, четыре и т.д., образовав новую позиционную систему: двоичную, троичную, четверичную и т.д.</a:t>
            </a:r>
          </a:p>
        </p:txBody>
      </p:sp>
    </p:spTree>
    <p:extLst>
      <p:ext uri="{BB962C8B-B14F-4D97-AF65-F5344CB8AC3E}">
        <p14:creationId xmlns:p14="http://schemas.microsoft.com/office/powerpoint/2010/main" val="7258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Развернутая форма записи числа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215064" cy="4471988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 dirty="0" smtClean="0"/>
              <a:t>Позиция цифры в числе называется </a:t>
            </a:r>
            <a:r>
              <a:rPr lang="ru-RU" sz="1600" b="1" dirty="0" smtClean="0"/>
              <a:t>разрядом</a:t>
            </a:r>
            <a:r>
              <a:rPr lang="ru-RU" sz="1600" dirty="0" smtClean="0"/>
              <a:t>.</a:t>
            </a:r>
          </a:p>
          <a:p>
            <a:pPr eaLnBrk="1" hangingPunct="1">
              <a:defRPr/>
            </a:pPr>
            <a:endParaRPr lang="ru-RU" sz="1600" b="1" dirty="0" smtClean="0"/>
          </a:p>
          <a:p>
            <a:pPr eaLnBrk="1" hangingPunct="1">
              <a:defRPr/>
            </a:pPr>
            <a:r>
              <a:rPr lang="en-US" sz="1600" b="1" dirty="0" err="1" smtClean="0"/>
              <a:t>A</a:t>
            </a:r>
            <a:r>
              <a:rPr lang="en-US" sz="1600" baseline="-25000" dirty="0" err="1" smtClean="0"/>
              <a:t>q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= </a:t>
            </a:r>
            <a:r>
              <a:rPr lang="en-US" sz="1600" b="1" dirty="0" smtClean="0"/>
              <a:t>a</a:t>
            </a:r>
            <a:r>
              <a:rPr lang="en-US" sz="1600" baseline="-25000" dirty="0" smtClean="0"/>
              <a:t>n-1</a:t>
            </a:r>
            <a:r>
              <a:rPr lang="en-US" sz="1600" dirty="0" smtClean="0">
                <a:sym typeface="Symbol" pitchFamily="18" charset="2"/>
              </a:rPr>
              <a:t>q</a:t>
            </a:r>
            <a:r>
              <a:rPr lang="en-US" sz="1600" baseline="30000" dirty="0" smtClean="0">
                <a:sym typeface="Symbol" pitchFamily="18" charset="2"/>
              </a:rPr>
              <a:t>n-1 </a:t>
            </a:r>
            <a:r>
              <a:rPr lang="en-US" sz="1600" dirty="0" smtClean="0">
                <a:sym typeface="Symbol" pitchFamily="18" charset="2"/>
              </a:rPr>
              <a:t>+ … + </a:t>
            </a:r>
            <a:r>
              <a:rPr lang="en-US" sz="1600" b="1" dirty="0" smtClean="0">
                <a:sym typeface="Symbol" pitchFamily="18" charset="2"/>
              </a:rPr>
              <a:t>a</a:t>
            </a:r>
            <a:r>
              <a:rPr lang="en-US" sz="1600" baseline="-25000" dirty="0" smtClean="0">
                <a:sym typeface="Symbol" pitchFamily="18" charset="2"/>
              </a:rPr>
              <a:t>1</a:t>
            </a:r>
            <a:r>
              <a:rPr lang="en-US" sz="1600" dirty="0" smtClean="0">
                <a:sym typeface="Symbol" pitchFamily="18" charset="2"/>
              </a:rPr>
              <a:t>q</a:t>
            </a:r>
            <a:r>
              <a:rPr lang="en-US" sz="1600" baseline="30000" dirty="0" smtClean="0">
                <a:sym typeface="Symbol" pitchFamily="18" charset="2"/>
              </a:rPr>
              <a:t>1 </a:t>
            </a:r>
            <a:r>
              <a:rPr lang="en-US" sz="1600" dirty="0" smtClean="0">
                <a:sym typeface="Symbol" pitchFamily="18" charset="2"/>
              </a:rPr>
              <a:t>+ </a:t>
            </a:r>
            <a:r>
              <a:rPr lang="en-US" sz="1600" b="1" dirty="0" smtClean="0">
                <a:sym typeface="Symbol" pitchFamily="18" charset="2"/>
              </a:rPr>
              <a:t>a</a:t>
            </a:r>
            <a:r>
              <a:rPr lang="en-US" sz="1600" baseline="-25000" dirty="0" smtClean="0">
                <a:sym typeface="Symbol" pitchFamily="18" charset="2"/>
              </a:rPr>
              <a:t>0</a:t>
            </a:r>
            <a:r>
              <a:rPr lang="en-US" sz="1600" dirty="0" smtClean="0">
                <a:sym typeface="Symbol" pitchFamily="18" charset="2"/>
              </a:rPr>
              <a:t>q</a:t>
            </a:r>
            <a:r>
              <a:rPr lang="en-US" sz="1600" baseline="30000" dirty="0" smtClean="0">
                <a:sym typeface="Symbol" pitchFamily="18" charset="2"/>
              </a:rPr>
              <a:t>0 </a:t>
            </a:r>
            <a:r>
              <a:rPr lang="en-US" sz="1600" dirty="0" smtClean="0">
                <a:sym typeface="Symbol" pitchFamily="18" charset="2"/>
              </a:rPr>
              <a:t>+ </a:t>
            </a:r>
            <a:r>
              <a:rPr lang="en-US" sz="1600" b="1" dirty="0" smtClean="0">
                <a:sym typeface="Symbol" pitchFamily="18" charset="2"/>
              </a:rPr>
              <a:t>a</a:t>
            </a:r>
            <a:r>
              <a:rPr lang="en-US" sz="1600" baseline="-25000" dirty="0" smtClean="0">
                <a:sym typeface="Symbol" pitchFamily="18" charset="2"/>
              </a:rPr>
              <a:t>-1</a:t>
            </a:r>
            <a:r>
              <a:rPr lang="en-US" sz="1600" dirty="0" smtClean="0">
                <a:sym typeface="Symbol" pitchFamily="18" charset="2"/>
              </a:rPr>
              <a:t>q</a:t>
            </a:r>
            <a:r>
              <a:rPr lang="ru-RU" sz="1600" baseline="30000" dirty="0" smtClean="0">
                <a:sym typeface="Symbol" pitchFamily="18" charset="2"/>
              </a:rPr>
              <a:t>-1</a:t>
            </a:r>
            <a:r>
              <a:rPr lang="en-US" sz="1600" baseline="30000" dirty="0" smtClean="0">
                <a:sym typeface="Symbol" pitchFamily="18" charset="2"/>
              </a:rPr>
              <a:t> </a:t>
            </a:r>
            <a:r>
              <a:rPr lang="en-US" sz="1600" dirty="0" smtClean="0">
                <a:sym typeface="Symbol" pitchFamily="18" charset="2"/>
              </a:rPr>
              <a:t>+ … + </a:t>
            </a:r>
            <a:r>
              <a:rPr lang="en-US" sz="1600" b="1" dirty="0" err="1" smtClean="0">
                <a:sym typeface="Symbol" pitchFamily="18" charset="2"/>
              </a:rPr>
              <a:t>a</a:t>
            </a:r>
            <a:r>
              <a:rPr lang="en-US" sz="1600" baseline="-25000" dirty="0" err="1" smtClean="0">
                <a:sym typeface="Symbol" pitchFamily="18" charset="2"/>
              </a:rPr>
              <a:t>-m</a:t>
            </a:r>
            <a:r>
              <a:rPr lang="en-US" sz="1600" dirty="0" err="1" smtClean="0">
                <a:sym typeface="Symbol" pitchFamily="18" charset="2"/>
              </a:rPr>
              <a:t>q</a:t>
            </a:r>
            <a:r>
              <a:rPr lang="en-US" sz="1600" baseline="30000" dirty="0" err="1" smtClean="0">
                <a:sym typeface="Symbol" pitchFamily="18" charset="2"/>
              </a:rPr>
              <a:t>-m</a:t>
            </a:r>
            <a:r>
              <a:rPr lang="ru-RU" sz="1600" dirty="0" smtClean="0">
                <a:sym typeface="Symbol" pitchFamily="18" charset="2"/>
              </a:rPr>
              <a:t>, где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q — </a:t>
            </a:r>
            <a:r>
              <a:rPr lang="ru-RU" sz="2400" dirty="0" smtClean="0">
                <a:sym typeface="Symbol" pitchFamily="18" charset="2"/>
              </a:rPr>
              <a:t>основание системы счисления (</a:t>
            </a:r>
            <a:r>
              <a:rPr lang="ru-RU" sz="2400" i="1" dirty="0" smtClean="0">
                <a:sym typeface="Symbol" pitchFamily="18" charset="2"/>
              </a:rPr>
              <a:t>количество используемых цифр</a:t>
            </a:r>
            <a:r>
              <a:rPr lang="ru-RU" sz="2400" dirty="0" smtClean="0">
                <a:sym typeface="Symbol" pitchFamily="18" charset="2"/>
              </a:rPr>
              <a:t>)</a:t>
            </a:r>
            <a:endParaRPr lang="en-US" sz="2400" dirty="0" smtClean="0">
              <a:sym typeface="Symbol" pitchFamily="18" charset="2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400" b="1" dirty="0" err="1" smtClean="0">
                <a:sym typeface="Symbol" pitchFamily="18" charset="2"/>
              </a:rPr>
              <a:t>A</a:t>
            </a:r>
            <a:r>
              <a:rPr lang="en-US" sz="2400" baseline="-25000" dirty="0" err="1" smtClean="0">
                <a:sym typeface="Symbol" pitchFamily="18" charset="2"/>
              </a:rPr>
              <a:t>q</a:t>
            </a:r>
            <a:r>
              <a:rPr lang="en-US" sz="2400" dirty="0" smtClean="0">
                <a:sym typeface="Symbol" pitchFamily="18" charset="2"/>
              </a:rPr>
              <a:t> — </a:t>
            </a:r>
            <a:r>
              <a:rPr lang="ru-RU" sz="2400" dirty="0" smtClean="0">
                <a:sym typeface="Symbol" pitchFamily="18" charset="2"/>
              </a:rPr>
              <a:t>число в системе счисления с основанием </a:t>
            </a:r>
            <a:r>
              <a:rPr lang="en-US" sz="2400" dirty="0" smtClean="0">
                <a:sym typeface="Symbol" pitchFamily="18" charset="2"/>
              </a:rPr>
              <a:t>q</a:t>
            </a:r>
          </a:p>
          <a:p>
            <a:pPr lvl="1" eaLnBrk="1" hangingPunct="1">
              <a:buFontTx/>
              <a:buNone/>
              <a:defRPr/>
            </a:pPr>
            <a:r>
              <a:rPr lang="en-US" sz="2400" b="1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 — </a:t>
            </a:r>
            <a:r>
              <a:rPr lang="ru-RU" sz="2400" dirty="0" smtClean="0">
                <a:sym typeface="Symbol" pitchFamily="18" charset="2"/>
              </a:rPr>
              <a:t>цифры многоразрядного числа </a:t>
            </a:r>
            <a:r>
              <a:rPr lang="en-US" sz="2400" dirty="0" err="1" smtClean="0">
                <a:sym typeface="Symbol" pitchFamily="18" charset="2"/>
              </a:rPr>
              <a:t>A</a:t>
            </a:r>
            <a:r>
              <a:rPr lang="en-US" sz="2400" baseline="-25000" dirty="0" err="1" smtClean="0">
                <a:sym typeface="Symbol" pitchFamily="18" charset="2"/>
              </a:rPr>
              <a:t>q</a:t>
            </a:r>
            <a:endParaRPr lang="en-US" sz="2400" baseline="-25000" dirty="0" smtClean="0">
              <a:sym typeface="Symbol" pitchFamily="18" charset="2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n (m) — </a:t>
            </a:r>
            <a:r>
              <a:rPr lang="ru-RU" sz="2400" dirty="0" smtClean="0">
                <a:sym typeface="Symbol" pitchFamily="18" charset="2"/>
              </a:rPr>
              <a:t>количество целых (дробных) разрядов числа </a:t>
            </a:r>
            <a:r>
              <a:rPr lang="en-US" sz="2400" dirty="0" err="1" smtClean="0">
                <a:sym typeface="Symbol" pitchFamily="18" charset="2"/>
              </a:rPr>
              <a:t>A</a:t>
            </a:r>
            <a:r>
              <a:rPr lang="en-US" sz="2400" baseline="-25000" dirty="0" err="1" smtClean="0">
                <a:sym typeface="Symbol" pitchFamily="18" charset="2"/>
              </a:rPr>
              <a:t>q</a:t>
            </a:r>
            <a:endParaRPr lang="en-US" sz="24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ru-RU" sz="1600" dirty="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ru-RU" sz="1600" dirty="0" smtClean="0">
                <a:sym typeface="Symbol" pitchFamily="18" charset="2"/>
              </a:rPr>
              <a:t>Пример: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dirty="0" smtClean="0">
                <a:sym typeface="Symbol" pitchFamily="18" charset="2"/>
              </a:rPr>
              <a:t>	</a:t>
            </a:r>
            <a:r>
              <a:rPr lang="en-US" sz="800" dirty="0" smtClean="0">
                <a:sym typeface="Symbol" pitchFamily="18" charset="2"/>
              </a:rPr>
              <a:t> </a:t>
            </a:r>
            <a:r>
              <a:rPr lang="ru-RU" sz="800" dirty="0" smtClean="0">
                <a:sym typeface="Symbol" pitchFamily="18" charset="2"/>
              </a:rPr>
              <a:t>2 </a:t>
            </a:r>
            <a:r>
              <a:rPr lang="en-US" sz="800" dirty="0" smtClean="0">
                <a:sym typeface="Symbol" pitchFamily="18" charset="2"/>
              </a:rPr>
              <a:t> </a:t>
            </a:r>
            <a:r>
              <a:rPr lang="ru-RU" sz="800" dirty="0" smtClean="0">
                <a:sym typeface="Symbol" pitchFamily="18" charset="2"/>
              </a:rPr>
              <a:t>1  0</a:t>
            </a:r>
            <a:r>
              <a:rPr lang="en-US" sz="800" dirty="0" smtClean="0">
                <a:sym typeface="Symbol" pitchFamily="18" charset="2"/>
              </a:rPr>
              <a:t> </a:t>
            </a:r>
            <a:r>
              <a:rPr lang="ru-RU" sz="800" dirty="0" smtClean="0">
                <a:sym typeface="Symbol" pitchFamily="18" charset="2"/>
              </a:rPr>
              <a:t> -1 -2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dirty="0" smtClean="0">
                <a:sym typeface="Symbol" pitchFamily="18" charset="2"/>
              </a:rPr>
              <a:t>	239,45</a:t>
            </a:r>
            <a:r>
              <a:rPr lang="ru-RU" sz="1600" baseline="-25000" dirty="0" smtClean="0">
                <a:sym typeface="Symbol" pitchFamily="18" charset="2"/>
              </a:rPr>
              <a:t>10 </a:t>
            </a:r>
            <a:r>
              <a:rPr lang="ru-RU" sz="1600" dirty="0" smtClean="0">
                <a:sym typeface="Symbol" pitchFamily="18" charset="2"/>
              </a:rPr>
              <a:t>= 2</a:t>
            </a:r>
            <a:r>
              <a:rPr lang="en-US" sz="1600" dirty="0" smtClean="0">
                <a:sym typeface="Symbol" pitchFamily="18" charset="2"/>
              </a:rPr>
              <a:t></a:t>
            </a:r>
            <a:r>
              <a:rPr lang="ru-RU" sz="1600" dirty="0" smtClean="0">
                <a:sym typeface="Symbol" pitchFamily="18" charset="2"/>
              </a:rPr>
              <a:t>10</a:t>
            </a:r>
            <a:r>
              <a:rPr lang="ru-RU" sz="1600" baseline="30000" dirty="0" smtClean="0">
                <a:sym typeface="Symbol" pitchFamily="18" charset="2"/>
              </a:rPr>
              <a:t>2</a:t>
            </a:r>
            <a:r>
              <a:rPr lang="ru-RU" sz="1600" dirty="0" smtClean="0">
                <a:sym typeface="Symbol" pitchFamily="18" charset="2"/>
              </a:rPr>
              <a:t> + 3</a:t>
            </a:r>
            <a:r>
              <a:rPr lang="en-US" sz="1600" dirty="0" smtClean="0">
                <a:sym typeface="Symbol" pitchFamily="18" charset="2"/>
              </a:rPr>
              <a:t></a:t>
            </a:r>
            <a:r>
              <a:rPr lang="ru-RU" sz="1600" dirty="0" smtClean="0">
                <a:sym typeface="Symbol" pitchFamily="18" charset="2"/>
              </a:rPr>
              <a:t>10</a:t>
            </a:r>
            <a:r>
              <a:rPr lang="ru-RU" sz="1600" baseline="30000" dirty="0" smtClean="0">
                <a:sym typeface="Symbol" pitchFamily="18" charset="2"/>
              </a:rPr>
              <a:t>1</a:t>
            </a:r>
            <a:r>
              <a:rPr lang="ru-RU" sz="1600" dirty="0" smtClean="0">
                <a:sym typeface="Symbol" pitchFamily="18" charset="2"/>
              </a:rPr>
              <a:t> + 9</a:t>
            </a:r>
            <a:r>
              <a:rPr lang="en-US" sz="1600" dirty="0" smtClean="0">
                <a:sym typeface="Symbol" pitchFamily="18" charset="2"/>
              </a:rPr>
              <a:t></a:t>
            </a:r>
            <a:r>
              <a:rPr lang="ru-RU" sz="1600" dirty="0" smtClean="0">
                <a:sym typeface="Symbol" pitchFamily="18" charset="2"/>
              </a:rPr>
              <a:t>10</a:t>
            </a:r>
            <a:r>
              <a:rPr lang="ru-RU" sz="1600" baseline="30000" dirty="0" smtClean="0">
                <a:sym typeface="Symbol" pitchFamily="18" charset="2"/>
              </a:rPr>
              <a:t>0</a:t>
            </a:r>
            <a:r>
              <a:rPr lang="ru-RU" sz="1600" dirty="0" smtClean="0">
                <a:sym typeface="Symbol" pitchFamily="18" charset="2"/>
              </a:rPr>
              <a:t> + 4</a:t>
            </a:r>
            <a:r>
              <a:rPr lang="en-US" sz="1600" dirty="0" smtClean="0">
                <a:sym typeface="Symbol" pitchFamily="18" charset="2"/>
              </a:rPr>
              <a:t></a:t>
            </a:r>
            <a:r>
              <a:rPr lang="ru-RU" sz="1600" dirty="0" smtClean="0">
                <a:sym typeface="Symbol" pitchFamily="18" charset="2"/>
              </a:rPr>
              <a:t>10</a:t>
            </a:r>
            <a:r>
              <a:rPr lang="ru-RU" sz="1600" baseline="30000" dirty="0" smtClean="0">
                <a:sym typeface="Symbol" pitchFamily="18" charset="2"/>
              </a:rPr>
              <a:t>-1</a:t>
            </a:r>
            <a:r>
              <a:rPr lang="ru-RU" sz="1600" dirty="0" smtClean="0">
                <a:sym typeface="Symbol" pitchFamily="18" charset="2"/>
              </a:rPr>
              <a:t> + 5</a:t>
            </a:r>
            <a:r>
              <a:rPr lang="en-US" sz="1600" dirty="0" smtClean="0">
                <a:sym typeface="Symbol" pitchFamily="18" charset="2"/>
              </a:rPr>
              <a:t></a:t>
            </a:r>
            <a:r>
              <a:rPr lang="ru-RU" sz="1600" dirty="0" smtClean="0">
                <a:sym typeface="Symbol" pitchFamily="18" charset="2"/>
              </a:rPr>
              <a:t>10</a:t>
            </a:r>
            <a:r>
              <a:rPr lang="ru-RU" sz="1600" baseline="30000" dirty="0" smtClean="0">
                <a:sym typeface="Symbol" pitchFamily="18" charset="2"/>
              </a:rPr>
              <a:t>-2</a:t>
            </a:r>
            <a:r>
              <a:rPr lang="ru-RU" sz="1600" dirty="0" smtClean="0">
                <a:sym typeface="Symbol" pitchFamily="18" charset="2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900" dirty="0" smtClean="0">
                <a:sym typeface="Symbol" pitchFamily="18" charset="2"/>
              </a:rPr>
              <a:t>	</a:t>
            </a:r>
            <a:r>
              <a:rPr lang="en-US" sz="800" dirty="0" smtClean="0">
                <a:sym typeface="Symbol" pitchFamily="18" charset="2"/>
              </a:rPr>
              <a:t>a</a:t>
            </a:r>
            <a:r>
              <a:rPr lang="en-US" sz="800" baseline="-25000" dirty="0" smtClean="0">
                <a:sym typeface="Symbol" pitchFamily="18" charset="2"/>
              </a:rPr>
              <a:t>2</a:t>
            </a:r>
            <a:r>
              <a:rPr lang="en-US" sz="800" dirty="0" smtClean="0">
                <a:sym typeface="Symbol" pitchFamily="18" charset="2"/>
              </a:rPr>
              <a:t> a</a:t>
            </a:r>
            <a:r>
              <a:rPr lang="en-US" sz="800" baseline="-25000" dirty="0" smtClean="0">
                <a:sym typeface="Symbol" pitchFamily="18" charset="2"/>
              </a:rPr>
              <a:t>1</a:t>
            </a:r>
            <a:r>
              <a:rPr lang="en-US" sz="800" dirty="0" smtClean="0">
                <a:sym typeface="Symbol" pitchFamily="18" charset="2"/>
              </a:rPr>
              <a:t> a</a:t>
            </a:r>
            <a:r>
              <a:rPr lang="en-US" sz="800" baseline="-25000" dirty="0" smtClean="0">
                <a:sym typeface="Symbol" pitchFamily="18" charset="2"/>
              </a:rPr>
              <a:t>0</a:t>
            </a:r>
            <a:r>
              <a:rPr lang="en-US" sz="800" dirty="0" smtClean="0">
                <a:sym typeface="Symbol" pitchFamily="18" charset="2"/>
              </a:rPr>
              <a:t>, a</a:t>
            </a:r>
            <a:r>
              <a:rPr lang="en-US" sz="800" baseline="-25000" dirty="0" smtClean="0">
                <a:sym typeface="Symbol" pitchFamily="18" charset="2"/>
              </a:rPr>
              <a:t>-1</a:t>
            </a:r>
            <a:r>
              <a:rPr lang="en-US" sz="800" dirty="0" smtClean="0">
                <a:sym typeface="Symbol" pitchFamily="18" charset="2"/>
              </a:rPr>
              <a:t> a</a:t>
            </a:r>
            <a:r>
              <a:rPr lang="en-US" sz="800" baseline="-25000" dirty="0" smtClean="0">
                <a:sym typeface="Symbol" pitchFamily="18" charset="2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414432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58"/>
          <p:cNvSpPr>
            <a:spLocks noChangeArrowheads="1"/>
          </p:cNvSpPr>
          <p:nvPr/>
        </p:nvSpPr>
        <p:spPr bwMode="auto">
          <a:xfrm>
            <a:off x="2914650" y="5732463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Oval 40"/>
          <p:cNvSpPr>
            <a:spLocks noChangeArrowheads="1"/>
          </p:cNvSpPr>
          <p:nvPr/>
        </p:nvSpPr>
        <p:spPr bwMode="auto">
          <a:xfrm>
            <a:off x="3994150" y="378777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Oval 7"/>
          <p:cNvSpPr>
            <a:spLocks noChangeArrowheads="1"/>
          </p:cNvSpPr>
          <p:nvPr/>
        </p:nvSpPr>
        <p:spPr bwMode="auto">
          <a:xfrm>
            <a:off x="3994150" y="270827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818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Oval 8"/>
          <p:cNvSpPr>
            <a:spLocks noChangeArrowheads="1"/>
          </p:cNvSpPr>
          <p:nvPr/>
        </p:nvSpPr>
        <p:spPr bwMode="auto">
          <a:xfrm>
            <a:off x="3994150" y="1411288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Oval 9"/>
          <p:cNvSpPr>
            <a:spLocks noChangeArrowheads="1"/>
          </p:cNvSpPr>
          <p:nvPr/>
        </p:nvSpPr>
        <p:spPr bwMode="auto">
          <a:xfrm>
            <a:off x="2843213" y="2132013"/>
            <a:ext cx="649287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CF2D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3079" name="Oval 10"/>
          <p:cNvSpPr>
            <a:spLocks noChangeArrowheads="1"/>
          </p:cNvSpPr>
          <p:nvPr/>
        </p:nvSpPr>
        <p:spPr bwMode="auto">
          <a:xfrm>
            <a:off x="5291138" y="2132013"/>
            <a:ext cx="649287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E8AEF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Text Box 19"/>
          <p:cNvSpPr txBox="1">
            <a:spLocks noChangeArrowheads="1"/>
          </p:cNvSpPr>
          <p:nvPr/>
        </p:nvSpPr>
        <p:spPr bwMode="auto">
          <a:xfrm>
            <a:off x="4138613" y="277971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81" name="Text Box 22"/>
          <p:cNvSpPr txBox="1">
            <a:spLocks noChangeArrowheads="1"/>
          </p:cNvSpPr>
          <p:nvPr/>
        </p:nvSpPr>
        <p:spPr bwMode="auto">
          <a:xfrm>
            <a:off x="2986088" y="220345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3082" name="Text Box 23"/>
          <p:cNvSpPr txBox="1">
            <a:spLocks noChangeArrowheads="1"/>
          </p:cNvSpPr>
          <p:nvPr/>
        </p:nvSpPr>
        <p:spPr bwMode="auto">
          <a:xfrm>
            <a:off x="4067175" y="14843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083" name="Text Box 24"/>
          <p:cNvSpPr txBox="1">
            <a:spLocks noChangeArrowheads="1"/>
          </p:cNvSpPr>
          <p:nvPr/>
        </p:nvSpPr>
        <p:spPr bwMode="auto">
          <a:xfrm>
            <a:off x="5291138" y="2203450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0099"/>
                </a:solidFill>
              </a:rPr>
              <a:t>16</a:t>
            </a:r>
          </a:p>
        </p:txBody>
      </p:sp>
      <p:sp>
        <p:nvSpPr>
          <p:cNvPr id="3084" name="Text Box 29"/>
          <p:cNvSpPr txBox="1">
            <a:spLocks noChangeArrowheads="1"/>
          </p:cNvSpPr>
          <p:nvPr/>
        </p:nvSpPr>
        <p:spPr bwMode="auto">
          <a:xfrm>
            <a:off x="3994150" y="38592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085" name="AutoShape 36">
            <a:hlinkClick r:id="rId2" action="ppaction://hlinksldjump"/>
          </p:cNvPr>
          <p:cNvSpPr>
            <a:spLocks noChangeArrowheads="1"/>
          </p:cNvSpPr>
          <p:nvPr/>
        </p:nvSpPr>
        <p:spPr bwMode="auto">
          <a:xfrm flipH="1">
            <a:off x="4211638" y="1987550"/>
            <a:ext cx="142875" cy="647700"/>
          </a:xfrm>
          <a:prstGeom prst="upArrow">
            <a:avLst>
              <a:gd name="adj1" fmla="val 50000"/>
              <a:gd name="adj2" fmla="val 11333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086" name="Line 38">
            <a:hlinkClick r:id="rId3" action="ppaction://hlinksldjump"/>
          </p:cNvPr>
          <p:cNvSpPr>
            <a:spLocks noChangeShapeType="1"/>
          </p:cNvSpPr>
          <p:nvPr/>
        </p:nvSpPr>
        <p:spPr bwMode="auto">
          <a:xfrm flipH="1" flipV="1">
            <a:off x="3346450" y="2635250"/>
            <a:ext cx="576263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7" name="Line 39">
            <a:hlinkClick r:id="rId4" action="ppaction://hlinksldjump"/>
          </p:cNvPr>
          <p:cNvSpPr>
            <a:spLocks noChangeShapeType="1"/>
          </p:cNvSpPr>
          <p:nvPr/>
        </p:nvSpPr>
        <p:spPr bwMode="auto">
          <a:xfrm flipV="1">
            <a:off x="4714875" y="2635250"/>
            <a:ext cx="576263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8" name="Oval 41"/>
          <p:cNvSpPr>
            <a:spLocks noChangeArrowheads="1"/>
          </p:cNvSpPr>
          <p:nvPr/>
        </p:nvSpPr>
        <p:spPr bwMode="auto">
          <a:xfrm>
            <a:off x="2698750" y="4292600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E8AEF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9" name="Text Box 42"/>
          <p:cNvSpPr txBox="1">
            <a:spLocks noChangeArrowheads="1"/>
          </p:cNvSpPr>
          <p:nvPr/>
        </p:nvSpPr>
        <p:spPr bwMode="auto">
          <a:xfrm>
            <a:off x="2698750" y="4364038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0099"/>
                </a:solidFill>
              </a:rPr>
              <a:t>16</a:t>
            </a:r>
          </a:p>
        </p:txBody>
      </p:sp>
      <p:sp>
        <p:nvSpPr>
          <p:cNvPr id="3090" name="Oval 43"/>
          <p:cNvSpPr>
            <a:spLocks noChangeArrowheads="1"/>
          </p:cNvSpPr>
          <p:nvPr/>
        </p:nvSpPr>
        <p:spPr bwMode="auto">
          <a:xfrm>
            <a:off x="5867400" y="544512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E8AEF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Text Box 44"/>
          <p:cNvSpPr txBox="1">
            <a:spLocks noChangeArrowheads="1"/>
          </p:cNvSpPr>
          <p:nvPr/>
        </p:nvSpPr>
        <p:spPr bwMode="auto">
          <a:xfrm>
            <a:off x="5867400" y="5516563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0099"/>
                </a:solidFill>
              </a:rPr>
              <a:t>16</a:t>
            </a:r>
          </a:p>
        </p:txBody>
      </p:sp>
      <p:sp>
        <p:nvSpPr>
          <p:cNvPr id="3092" name="Oval 45"/>
          <p:cNvSpPr>
            <a:spLocks noChangeArrowheads="1"/>
          </p:cNvSpPr>
          <p:nvPr/>
        </p:nvSpPr>
        <p:spPr bwMode="auto">
          <a:xfrm>
            <a:off x="1617663" y="4292600"/>
            <a:ext cx="649287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818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Text Box 46"/>
          <p:cNvSpPr txBox="1">
            <a:spLocks noChangeArrowheads="1"/>
          </p:cNvSpPr>
          <p:nvPr/>
        </p:nvSpPr>
        <p:spPr bwMode="auto">
          <a:xfrm>
            <a:off x="1762125" y="43640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94" name="Oval 47"/>
          <p:cNvSpPr>
            <a:spLocks noChangeArrowheads="1"/>
          </p:cNvSpPr>
          <p:nvPr/>
        </p:nvSpPr>
        <p:spPr bwMode="auto">
          <a:xfrm>
            <a:off x="6299200" y="4364038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818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5" name="Text Box 48"/>
          <p:cNvSpPr txBox="1">
            <a:spLocks noChangeArrowheads="1"/>
          </p:cNvSpPr>
          <p:nvPr/>
        </p:nvSpPr>
        <p:spPr bwMode="auto">
          <a:xfrm>
            <a:off x="6443663" y="44354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96" name="Oval 49"/>
          <p:cNvSpPr>
            <a:spLocks noChangeArrowheads="1"/>
          </p:cNvSpPr>
          <p:nvPr/>
        </p:nvSpPr>
        <p:spPr bwMode="auto">
          <a:xfrm>
            <a:off x="2051050" y="5300663"/>
            <a:ext cx="649288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CF2D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3097" name="Text Box 50"/>
          <p:cNvSpPr txBox="1">
            <a:spLocks noChangeArrowheads="1"/>
          </p:cNvSpPr>
          <p:nvPr/>
        </p:nvSpPr>
        <p:spPr bwMode="auto">
          <a:xfrm>
            <a:off x="2193925" y="53721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3098" name="Oval 51"/>
          <p:cNvSpPr>
            <a:spLocks noChangeArrowheads="1"/>
          </p:cNvSpPr>
          <p:nvPr/>
        </p:nvSpPr>
        <p:spPr bwMode="auto">
          <a:xfrm>
            <a:off x="5146675" y="4435475"/>
            <a:ext cx="649288" cy="5762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ACF2D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8000"/>
              </a:solidFill>
            </a:endParaRPr>
          </a:p>
        </p:txBody>
      </p:sp>
      <p:sp>
        <p:nvSpPr>
          <p:cNvPr id="3099" name="Text Box 52"/>
          <p:cNvSpPr txBox="1">
            <a:spLocks noChangeArrowheads="1"/>
          </p:cNvSpPr>
          <p:nvPr/>
        </p:nvSpPr>
        <p:spPr bwMode="auto">
          <a:xfrm>
            <a:off x="5291138" y="44354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8000"/>
                </a:solidFill>
              </a:rPr>
              <a:t>8</a:t>
            </a:r>
          </a:p>
        </p:txBody>
      </p:sp>
      <p:sp>
        <p:nvSpPr>
          <p:cNvPr id="3100" name="Oval 55"/>
          <p:cNvSpPr>
            <a:spLocks noChangeArrowheads="1"/>
          </p:cNvSpPr>
          <p:nvPr/>
        </p:nvSpPr>
        <p:spPr bwMode="auto">
          <a:xfrm>
            <a:off x="4786313" y="5732463"/>
            <a:ext cx="649287" cy="5762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01" name="Text Box 56"/>
          <p:cNvSpPr txBox="1">
            <a:spLocks noChangeArrowheads="1"/>
          </p:cNvSpPr>
          <p:nvPr/>
        </p:nvSpPr>
        <p:spPr bwMode="auto">
          <a:xfrm>
            <a:off x="4859338" y="5803900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102" name="Text Box 57"/>
          <p:cNvSpPr txBox="1">
            <a:spLocks noChangeArrowheads="1"/>
          </p:cNvSpPr>
          <p:nvPr/>
        </p:nvSpPr>
        <p:spPr bwMode="auto">
          <a:xfrm>
            <a:off x="2986088" y="5732463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103" name="Line 61"/>
          <p:cNvSpPr>
            <a:spLocks noChangeShapeType="1"/>
          </p:cNvSpPr>
          <p:nvPr/>
        </p:nvSpPr>
        <p:spPr bwMode="auto">
          <a:xfrm flipH="1">
            <a:off x="2555875" y="4797425"/>
            <a:ext cx="360363" cy="576263"/>
          </a:xfrm>
          <a:prstGeom prst="line">
            <a:avLst/>
          </a:prstGeom>
          <a:noFill/>
          <a:ln w="57150">
            <a:solidFill>
              <a:srgbClr val="990099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4" name="Line 62">
            <a:hlinkClick r:id="rId3" action="ppaction://hlinksldjump"/>
          </p:cNvPr>
          <p:cNvSpPr>
            <a:spLocks noChangeShapeType="1"/>
          </p:cNvSpPr>
          <p:nvPr/>
        </p:nvSpPr>
        <p:spPr bwMode="auto">
          <a:xfrm>
            <a:off x="2195513" y="4941888"/>
            <a:ext cx="142875" cy="28575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5" name="Line 63">
            <a:hlinkClick r:id="rId5" action="ppaction://hlinksldjump"/>
          </p:cNvPr>
          <p:cNvSpPr>
            <a:spLocks noChangeShapeType="1"/>
          </p:cNvSpPr>
          <p:nvPr/>
        </p:nvSpPr>
        <p:spPr bwMode="auto">
          <a:xfrm>
            <a:off x="3059113" y="4940300"/>
            <a:ext cx="144462" cy="79375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6" name="Line 65">
            <a:hlinkClick r:id="rId6" action="ppaction://hlinksldjump"/>
          </p:cNvPr>
          <p:cNvSpPr>
            <a:spLocks noChangeShapeType="1"/>
          </p:cNvSpPr>
          <p:nvPr/>
        </p:nvSpPr>
        <p:spPr bwMode="auto">
          <a:xfrm flipH="1">
            <a:off x="3346450" y="4292600"/>
            <a:ext cx="647700" cy="2889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7" name="Line 66">
            <a:hlinkClick r:id="rId7" action="ppaction://hlinksldjump"/>
          </p:cNvPr>
          <p:cNvSpPr>
            <a:spLocks noChangeShapeType="1"/>
          </p:cNvSpPr>
          <p:nvPr/>
        </p:nvSpPr>
        <p:spPr bwMode="auto">
          <a:xfrm>
            <a:off x="4643438" y="4219575"/>
            <a:ext cx="647700" cy="2889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8" name="Line 67">
            <a:hlinkClick r:id="rId8" action="ppaction://hlinksldjump"/>
          </p:cNvPr>
          <p:cNvSpPr>
            <a:spLocks noChangeShapeType="1"/>
          </p:cNvSpPr>
          <p:nvPr/>
        </p:nvSpPr>
        <p:spPr bwMode="auto">
          <a:xfrm>
            <a:off x="5795963" y="4724400"/>
            <a:ext cx="504825" cy="714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09" name="Line 68">
            <a:hlinkClick r:id="rId4" action="ppaction://hlinksldjump"/>
          </p:cNvPr>
          <p:cNvSpPr>
            <a:spLocks noChangeShapeType="1"/>
          </p:cNvSpPr>
          <p:nvPr/>
        </p:nvSpPr>
        <p:spPr bwMode="auto">
          <a:xfrm flipH="1">
            <a:off x="6156325" y="5013325"/>
            <a:ext cx="360363" cy="4302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10" name="Line 71">
            <a:hlinkClick r:id="rId9" action="ppaction://hlinksldjump"/>
          </p:cNvPr>
          <p:cNvSpPr>
            <a:spLocks noChangeShapeType="1"/>
          </p:cNvSpPr>
          <p:nvPr/>
        </p:nvSpPr>
        <p:spPr bwMode="auto">
          <a:xfrm flipH="1">
            <a:off x="5146675" y="5011738"/>
            <a:ext cx="288925" cy="722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11" name="AutoShape 72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flipH="1">
            <a:off x="4283075" y="3284538"/>
            <a:ext cx="142875" cy="431800"/>
          </a:xfrm>
          <a:prstGeom prst="upArrow">
            <a:avLst>
              <a:gd name="adj1" fmla="val 50000"/>
              <a:gd name="adj2" fmla="val 75556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112" name="Text Box 76"/>
          <p:cNvSpPr txBox="1">
            <a:spLocks noChangeArrowheads="1"/>
          </p:cNvSpPr>
          <p:nvPr/>
        </p:nvSpPr>
        <p:spPr bwMode="auto">
          <a:xfrm>
            <a:off x="323850" y="260350"/>
            <a:ext cx="882015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Возьмем произвольное десятичное число, например </a:t>
            </a:r>
            <a:r>
              <a:rPr lang="ru-RU" sz="3200" b="1">
                <a:solidFill>
                  <a:srgbClr val="FF9900"/>
                </a:solidFill>
              </a:rPr>
              <a:t>46</a:t>
            </a:r>
            <a:r>
              <a:rPr lang="ru-RU">
                <a:solidFill>
                  <a:srgbClr val="FF9900"/>
                </a:solidFill>
              </a:rPr>
              <a:t>,</a:t>
            </a:r>
            <a:r>
              <a:rPr lang="ru-RU"/>
              <a:t> и для него выполним все возможные последовательные переводы из одной системы счисления в другую </a:t>
            </a:r>
          </a:p>
        </p:txBody>
      </p:sp>
      <p:sp>
        <p:nvSpPr>
          <p:cNvPr id="3113" name="Text Box 77"/>
          <p:cNvSpPr txBox="1">
            <a:spLocks noChangeArrowheads="1"/>
          </p:cNvSpPr>
          <p:nvPr/>
        </p:nvSpPr>
        <p:spPr bwMode="auto">
          <a:xfrm>
            <a:off x="4643438" y="3789363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14" name="Text Box 78"/>
          <p:cNvSpPr txBox="1">
            <a:spLocks noChangeArrowheads="1"/>
          </p:cNvSpPr>
          <p:nvPr/>
        </p:nvSpPr>
        <p:spPr bwMode="auto">
          <a:xfrm>
            <a:off x="4427538" y="314166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101110</a:t>
            </a:r>
          </a:p>
        </p:txBody>
      </p:sp>
      <p:sp>
        <p:nvSpPr>
          <p:cNvPr id="3115" name="Text Box 79"/>
          <p:cNvSpPr txBox="1">
            <a:spLocks noChangeArrowheads="1"/>
          </p:cNvSpPr>
          <p:nvPr/>
        </p:nvSpPr>
        <p:spPr bwMode="auto">
          <a:xfrm>
            <a:off x="5867400" y="4005263"/>
            <a:ext cx="7921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56</a:t>
            </a:r>
          </a:p>
        </p:txBody>
      </p:sp>
      <p:sp>
        <p:nvSpPr>
          <p:cNvPr id="3116" name="Text Box 80"/>
          <p:cNvSpPr txBox="1">
            <a:spLocks noChangeArrowheads="1"/>
          </p:cNvSpPr>
          <p:nvPr/>
        </p:nvSpPr>
        <p:spPr bwMode="auto">
          <a:xfrm>
            <a:off x="2411413" y="364490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2E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3117" name="AutoShape 81"/>
          <p:cNvSpPr>
            <a:spLocks noChangeArrowheads="1"/>
          </p:cNvSpPr>
          <p:nvPr/>
        </p:nvSpPr>
        <p:spPr bwMode="auto">
          <a:xfrm>
            <a:off x="2411413" y="3644900"/>
            <a:ext cx="433387" cy="358775"/>
          </a:xfrm>
          <a:prstGeom prst="wedgeRoundRectCallout">
            <a:avLst>
              <a:gd name="adj1" fmla="val 112639"/>
              <a:gd name="adj2" fmla="val 132301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18" name="AutoShape 82"/>
          <p:cNvSpPr>
            <a:spLocks noChangeArrowheads="1"/>
          </p:cNvSpPr>
          <p:nvPr/>
        </p:nvSpPr>
        <p:spPr bwMode="auto">
          <a:xfrm>
            <a:off x="5435600" y="6381750"/>
            <a:ext cx="360363" cy="287338"/>
          </a:xfrm>
          <a:prstGeom prst="wedgeRoundRectCallout">
            <a:avLst>
              <a:gd name="adj1" fmla="val -93611"/>
              <a:gd name="adj2" fmla="val -9419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19" name="AutoShape 83"/>
          <p:cNvSpPr>
            <a:spLocks noChangeArrowheads="1"/>
          </p:cNvSpPr>
          <p:nvPr/>
        </p:nvSpPr>
        <p:spPr bwMode="auto">
          <a:xfrm>
            <a:off x="5867400" y="4005263"/>
            <a:ext cx="360363" cy="358775"/>
          </a:xfrm>
          <a:prstGeom prst="wedgeRoundRectCallout">
            <a:avLst>
              <a:gd name="adj1" fmla="val -159690"/>
              <a:gd name="adj2" fmla="val 8318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0" name="AutoShape 84"/>
          <p:cNvSpPr>
            <a:spLocks noChangeArrowheads="1"/>
          </p:cNvSpPr>
          <p:nvPr/>
        </p:nvSpPr>
        <p:spPr bwMode="auto">
          <a:xfrm>
            <a:off x="4500563" y="3213100"/>
            <a:ext cx="935037" cy="287338"/>
          </a:xfrm>
          <a:prstGeom prst="wedgeRoundRectCallout">
            <a:avLst>
              <a:gd name="adj1" fmla="val -53056"/>
              <a:gd name="adj2" fmla="val -2900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1" name="Text Box 85"/>
          <p:cNvSpPr txBox="1">
            <a:spLocks noChangeArrowheads="1"/>
          </p:cNvSpPr>
          <p:nvPr/>
        </p:nvSpPr>
        <p:spPr bwMode="auto">
          <a:xfrm>
            <a:off x="611188" y="3860800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101110</a:t>
            </a:r>
          </a:p>
        </p:txBody>
      </p:sp>
      <p:sp>
        <p:nvSpPr>
          <p:cNvPr id="3122" name="AutoShape 86"/>
          <p:cNvSpPr>
            <a:spLocks noChangeArrowheads="1"/>
          </p:cNvSpPr>
          <p:nvPr/>
        </p:nvSpPr>
        <p:spPr bwMode="auto">
          <a:xfrm flipV="1">
            <a:off x="684213" y="3860800"/>
            <a:ext cx="865187" cy="287338"/>
          </a:xfrm>
          <a:prstGeom prst="wedgeRoundRectCallout">
            <a:avLst>
              <a:gd name="adj1" fmla="val 62477"/>
              <a:gd name="adj2" fmla="val -18425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123" name="AutoShape 87"/>
          <p:cNvSpPr>
            <a:spLocks noChangeArrowheads="1"/>
          </p:cNvSpPr>
          <p:nvPr/>
        </p:nvSpPr>
        <p:spPr bwMode="auto">
          <a:xfrm flipH="1" flipV="1">
            <a:off x="7235825" y="4149725"/>
            <a:ext cx="865188" cy="287338"/>
          </a:xfrm>
          <a:prstGeom prst="wedgeRoundRectCallout">
            <a:avLst>
              <a:gd name="adj1" fmla="val 87431"/>
              <a:gd name="adj2" fmla="val -15331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124" name="Text Box 89"/>
          <p:cNvSpPr txBox="1">
            <a:spLocks noChangeArrowheads="1"/>
          </p:cNvSpPr>
          <p:nvPr/>
        </p:nvSpPr>
        <p:spPr bwMode="auto">
          <a:xfrm>
            <a:off x="7235825" y="41497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101110</a:t>
            </a:r>
          </a:p>
        </p:txBody>
      </p:sp>
      <p:sp>
        <p:nvSpPr>
          <p:cNvPr id="3125" name="AutoShape 90"/>
          <p:cNvSpPr>
            <a:spLocks noChangeArrowheads="1"/>
          </p:cNvSpPr>
          <p:nvPr/>
        </p:nvSpPr>
        <p:spPr bwMode="auto">
          <a:xfrm>
            <a:off x="5867400" y="1773238"/>
            <a:ext cx="433388" cy="358775"/>
          </a:xfrm>
          <a:prstGeom prst="wedgeRoundRectCallout">
            <a:avLst>
              <a:gd name="adj1" fmla="val -77838"/>
              <a:gd name="adj2" fmla="val 7831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6" name="Text Box 91"/>
          <p:cNvSpPr txBox="1">
            <a:spLocks noChangeArrowheads="1"/>
          </p:cNvSpPr>
          <p:nvPr/>
        </p:nvSpPr>
        <p:spPr bwMode="auto">
          <a:xfrm>
            <a:off x="5867400" y="177323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2E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3127" name="AutoShape 92"/>
          <p:cNvSpPr>
            <a:spLocks noChangeArrowheads="1"/>
          </p:cNvSpPr>
          <p:nvPr/>
        </p:nvSpPr>
        <p:spPr bwMode="auto">
          <a:xfrm>
            <a:off x="4643438" y="1125538"/>
            <a:ext cx="360362" cy="358775"/>
          </a:xfrm>
          <a:prstGeom prst="wedgeRoundRectCallout">
            <a:avLst>
              <a:gd name="adj1" fmla="val -61454"/>
              <a:gd name="adj2" fmla="val 60176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28" name="Text Box 93"/>
          <p:cNvSpPr txBox="1">
            <a:spLocks noChangeArrowheads="1"/>
          </p:cNvSpPr>
          <p:nvPr/>
        </p:nvSpPr>
        <p:spPr bwMode="auto">
          <a:xfrm>
            <a:off x="4643438" y="11255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29" name="AutoShape 94"/>
          <p:cNvSpPr>
            <a:spLocks noChangeArrowheads="1"/>
          </p:cNvSpPr>
          <p:nvPr/>
        </p:nvSpPr>
        <p:spPr bwMode="auto">
          <a:xfrm>
            <a:off x="2411413" y="1773238"/>
            <a:ext cx="360362" cy="358775"/>
          </a:xfrm>
          <a:prstGeom prst="wedgeRoundRectCallout">
            <a:avLst>
              <a:gd name="adj1" fmla="val 113435"/>
              <a:gd name="adj2" fmla="val 74778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0" name="Text Box 95"/>
          <p:cNvSpPr txBox="1">
            <a:spLocks noChangeArrowheads="1"/>
          </p:cNvSpPr>
          <p:nvPr/>
        </p:nvSpPr>
        <p:spPr bwMode="auto">
          <a:xfrm>
            <a:off x="2411413" y="1773238"/>
            <a:ext cx="7921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56</a:t>
            </a:r>
          </a:p>
        </p:txBody>
      </p:sp>
      <p:sp>
        <p:nvSpPr>
          <p:cNvPr id="3131" name="AutoShape 96"/>
          <p:cNvSpPr>
            <a:spLocks noChangeArrowheads="1"/>
          </p:cNvSpPr>
          <p:nvPr/>
        </p:nvSpPr>
        <p:spPr bwMode="auto">
          <a:xfrm>
            <a:off x="6804025" y="5876925"/>
            <a:ext cx="433388" cy="358775"/>
          </a:xfrm>
          <a:prstGeom prst="wedgeRoundRectCallout">
            <a:avLst>
              <a:gd name="adj1" fmla="val -127657"/>
              <a:gd name="adj2" fmla="val -42037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2" name="Text Box 97"/>
          <p:cNvSpPr txBox="1">
            <a:spLocks noChangeArrowheads="1"/>
          </p:cNvSpPr>
          <p:nvPr/>
        </p:nvSpPr>
        <p:spPr bwMode="auto">
          <a:xfrm>
            <a:off x="6804025" y="58769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2E</a:t>
            </a:r>
            <a:endParaRPr lang="ru-RU">
              <a:solidFill>
                <a:srgbClr val="CC3300"/>
              </a:solidFill>
            </a:endParaRPr>
          </a:p>
        </p:txBody>
      </p:sp>
      <p:sp>
        <p:nvSpPr>
          <p:cNvPr id="3133" name="Text Box 98"/>
          <p:cNvSpPr txBox="1">
            <a:spLocks noChangeArrowheads="1"/>
          </p:cNvSpPr>
          <p:nvPr/>
        </p:nvSpPr>
        <p:spPr bwMode="auto">
          <a:xfrm>
            <a:off x="5364163" y="63087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34" name="Text Box 99"/>
          <p:cNvSpPr txBox="1">
            <a:spLocks noChangeArrowheads="1"/>
          </p:cNvSpPr>
          <p:nvPr/>
        </p:nvSpPr>
        <p:spPr bwMode="auto">
          <a:xfrm>
            <a:off x="1116013" y="5805488"/>
            <a:ext cx="7921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56</a:t>
            </a:r>
          </a:p>
        </p:txBody>
      </p:sp>
      <p:sp>
        <p:nvSpPr>
          <p:cNvPr id="3135" name="AutoShape 100"/>
          <p:cNvSpPr>
            <a:spLocks noChangeArrowheads="1"/>
          </p:cNvSpPr>
          <p:nvPr/>
        </p:nvSpPr>
        <p:spPr bwMode="auto">
          <a:xfrm>
            <a:off x="1116013" y="5805488"/>
            <a:ext cx="360362" cy="358775"/>
          </a:xfrm>
          <a:prstGeom prst="wedgeRoundRectCallout">
            <a:avLst>
              <a:gd name="adj1" fmla="val 206829"/>
              <a:gd name="adj2" fmla="val -72565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6" name="AutoShape 101"/>
          <p:cNvSpPr>
            <a:spLocks noChangeArrowheads="1"/>
          </p:cNvSpPr>
          <p:nvPr/>
        </p:nvSpPr>
        <p:spPr bwMode="auto">
          <a:xfrm>
            <a:off x="2484438" y="6381750"/>
            <a:ext cx="360362" cy="287338"/>
          </a:xfrm>
          <a:prstGeom prst="wedgeRoundRectCallout">
            <a:avLst>
              <a:gd name="adj1" fmla="val 106389"/>
              <a:gd name="adj2" fmla="val -108009"/>
              <a:gd name="adj3" fmla="val 16667"/>
            </a:avLst>
          </a:prstGeom>
          <a:noFill/>
          <a:ln w="9525">
            <a:solidFill>
              <a:srgbClr val="CC33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137" name="Text Box 102"/>
          <p:cNvSpPr txBox="1">
            <a:spLocks noChangeArrowheads="1"/>
          </p:cNvSpPr>
          <p:nvPr/>
        </p:nvSpPr>
        <p:spPr bwMode="auto">
          <a:xfrm>
            <a:off x="2484438" y="6308725"/>
            <a:ext cx="865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CC3300"/>
                </a:solidFill>
              </a:rPr>
              <a:t>46</a:t>
            </a:r>
          </a:p>
        </p:txBody>
      </p:sp>
      <p:sp>
        <p:nvSpPr>
          <p:cNvPr id="3138" name="Rectangle 104"/>
          <p:cNvSpPr>
            <a:spLocks noChangeArrowheads="1"/>
          </p:cNvSpPr>
          <p:nvPr/>
        </p:nvSpPr>
        <p:spPr bwMode="auto">
          <a:xfrm>
            <a:off x="4643438" y="3789363"/>
            <a:ext cx="433387" cy="360362"/>
          </a:xfrm>
          <a:prstGeom prst="rect">
            <a:avLst/>
          </a:prstGeom>
          <a:noFill/>
          <a:ln w="38100">
            <a:solidFill>
              <a:srgbClr val="CC33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9" name="Line 105">
            <a:hlinkClick r:id="rId11" action="ppaction://hlinksldjump"/>
          </p:cNvPr>
          <p:cNvSpPr>
            <a:spLocks noChangeShapeType="1"/>
          </p:cNvSpPr>
          <p:nvPr/>
        </p:nvSpPr>
        <p:spPr bwMode="auto">
          <a:xfrm flipH="1">
            <a:off x="2195513" y="4581525"/>
            <a:ext cx="504825" cy="71438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40" name="Line 106">
            <a:hlinkClick r:id="rId12" action="ppaction://hlinksldjump"/>
          </p:cNvPr>
          <p:cNvSpPr>
            <a:spLocks noChangeShapeType="1"/>
          </p:cNvSpPr>
          <p:nvPr/>
        </p:nvSpPr>
        <p:spPr bwMode="auto">
          <a:xfrm>
            <a:off x="5724525" y="4868863"/>
            <a:ext cx="287338" cy="647700"/>
          </a:xfrm>
          <a:prstGeom prst="line">
            <a:avLst/>
          </a:prstGeom>
          <a:noFill/>
          <a:ln w="57150">
            <a:solidFill>
              <a:srgbClr val="008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41" name="AutoShape 10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Таблица эквивалентов чисел</a:t>
            </a:r>
          </a:p>
        </p:txBody>
      </p:sp>
      <p:graphicFrame>
        <p:nvGraphicFramePr>
          <p:cNvPr id="249222" name="Group 390"/>
          <p:cNvGraphicFramePr>
            <a:graphicFrameLocks noGrp="1"/>
          </p:cNvGraphicFramePr>
          <p:nvPr>
            <p:ph type="tbl" idx="1"/>
          </p:nvPr>
        </p:nvGraphicFramePr>
        <p:xfrm>
          <a:off x="1042988" y="1989138"/>
          <a:ext cx="7632700" cy="4102100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</a:t>
                      </a:r>
                      <a:endParaRPr kumimoji="0" lang="ru-RU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controls>
      <mc:AlternateContent xmlns:mc="http://schemas.openxmlformats.org/markup-compatibility/2006">
        <mc:Choice xmlns:v="urn:schemas-microsoft-com:vml" Requires="v">
          <p:control spid="1106" name="TextBox1" r:id="rId2" imgW="790560" imgH="285840"/>
        </mc:Choice>
        <mc:Fallback>
          <p:control name="TextBox1" r:id="rId2" imgW="790560" imgH="28584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3"/>
                <a:srcRect/>
                <a:stretch>
                  <a:fillRect/>
                </a:stretch>
              </p:blipFill>
              <p:spPr bwMode="auto">
                <a:xfrm>
                  <a:off x="1908175" y="321310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7" name="CommandButton1" r:id="rId3" imgW="790560" imgH="285840"/>
        </mc:Choice>
        <mc:Fallback>
          <p:control name="CommandButton1" r:id="rId3" imgW="790560" imgH="285840">
            <p:pic>
              <p:nvPicPr>
                <p:cNvPr id="3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4"/>
                <a:srcRect/>
                <a:stretch>
                  <a:fillRect/>
                </a:stretch>
              </p:blipFill>
              <p:spPr bwMode="auto">
                <a:xfrm>
                  <a:off x="6156325" y="616585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8" name="TextBox2" r:id="rId4" imgW="790560" imgH="285840"/>
        </mc:Choice>
        <mc:Fallback>
          <p:control name="TextBox2" r:id="rId4" imgW="790560" imgH="285840">
            <p:pic>
              <p:nvPicPr>
                <p:cNvPr id="4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5"/>
                <a:srcRect/>
                <a:stretch>
                  <a:fillRect/>
                </a:stretch>
              </p:blipFill>
              <p:spPr bwMode="auto">
                <a:xfrm>
                  <a:off x="1908175" y="3573463"/>
                  <a:ext cx="792163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09" name="TextBox3" r:id="rId5" imgW="790560" imgH="285840"/>
        </mc:Choice>
        <mc:Fallback>
          <p:control name="TextBox3" r:id="rId5" imgW="790560" imgH="285840">
            <p:pic>
              <p:nvPicPr>
                <p:cNvPr id="5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6"/>
                <a:srcRect/>
                <a:stretch>
                  <a:fillRect/>
                </a:stretch>
              </p:blipFill>
              <p:spPr bwMode="auto">
                <a:xfrm>
                  <a:off x="1908175" y="3933825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0" name="TextBox4" r:id="rId6" imgW="790560" imgH="285840"/>
        </mc:Choice>
        <mc:Fallback>
          <p:control name="TextBox4" r:id="rId6" imgW="790560" imgH="285840">
            <p:pic>
              <p:nvPicPr>
                <p:cNvPr id="6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7"/>
                <a:srcRect/>
                <a:stretch>
                  <a:fillRect/>
                </a:stretch>
              </p:blipFill>
              <p:spPr bwMode="auto">
                <a:xfrm>
                  <a:off x="1908175" y="4292600"/>
                  <a:ext cx="792163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1" name="TextBox5" r:id="rId7" imgW="790560" imgH="285840"/>
        </mc:Choice>
        <mc:Fallback>
          <p:control name="TextBox5" r:id="rId7" imgW="790560" imgH="285840">
            <p:pic>
              <p:nvPicPr>
                <p:cNvPr id="7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8"/>
                <a:srcRect/>
                <a:stretch>
                  <a:fillRect/>
                </a:stretch>
              </p:blipFill>
              <p:spPr bwMode="auto">
                <a:xfrm>
                  <a:off x="1908175" y="4652963"/>
                  <a:ext cx="792163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2" name="TextBox6" r:id="rId8" imgW="790560" imgH="285840"/>
        </mc:Choice>
        <mc:Fallback>
          <p:control name="TextBox6" r:id="rId8" imgW="790560" imgH="285840">
            <p:pic>
              <p:nvPicPr>
                <p:cNvPr id="8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9"/>
                <a:srcRect/>
                <a:stretch>
                  <a:fillRect/>
                </a:stretch>
              </p:blipFill>
              <p:spPr bwMode="auto">
                <a:xfrm>
                  <a:off x="1908175" y="5013325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3" name="TextBox7" r:id="rId9" imgW="790560" imgH="285840"/>
        </mc:Choice>
        <mc:Fallback>
          <p:control name="TextBox7" r:id="rId9" imgW="790560" imgH="285840">
            <p:pic>
              <p:nvPicPr>
                <p:cNvPr id="9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0"/>
                <a:srcRect/>
                <a:stretch>
                  <a:fillRect/>
                </a:stretch>
              </p:blipFill>
              <p:spPr bwMode="auto">
                <a:xfrm>
                  <a:off x="1908175" y="538480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4" name="TextBox8" r:id="rId10" imgW="790560" imgH="285840"/>
        </mc:Choice>
        <mc:Fallback>
          <p:control name="TextBox8" r:id="rId10" imgW="790560" imgH="285840">
            <p:pic>
              <p:nvPicPr>
                <p:cNvPr id="1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/>
                <a:srcRect/>
                <a:stretch>
                  <a:fillRect/>
                </a:stretch>
              </p:blipFill>
              <p:spPr bwMode="auto">
                <a:xfrm>
                  <a:off x="1908175" y="5745163"/>
                  <a:ext cx="792163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5" name="TextBox9" r:id="rId11" imgW="790560" imgH="285840"/>
        </mc:Choice>
        <mc:Fallback>
          <p:control name="TextBox9" r:id="rId11" imgW="790560" imgH="285840">
            <p:pic>
              <p:nvPicPr>
                <p:cNvPr id="11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2470150"/>
                  <a:ext cx="792163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6" name="TextBox10" r:id="rId12" imgW="790560" imgH="285840"/>
        </mc:Choice>
        <mc:Fallback>
          <p:control name="TextBox10" r:id="rId12" imgW="790560" imgH="285840">
            <p:pic>
              <p:nvPicPr>
                <p:cNvPr id="12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2830513"/>
                  <a:ext cx="792163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7" name="TextBox11" r:id="rId13" imgW="790560" imgH="285840"/>
        </mc:Choice>
        <mc:Fallback>
          <p:control name="TextBox11" r:id="rId13" imgW="790560" imgH="285840">
            <p:pic>
              <p:nvPicPr>
                <p:cNvPr id="13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3190875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8" name="TextBox12" r:id="rId14" imgW="790560" imgH="285840"/>
        </mc:Choice>
        <mc:Fallback>
          <p:control name="TextBox12" r:id="rId14" imgW="790560" imgH="285840">
            <p:pic>
              <p:nvPicPr>
                <p:cNvPr id="14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356235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19" name="TextBox13" r:id="rId15" imgW="790560" imgH="285840"/>
        </mc:Choice>
        <mc:Fallback>
          <p:control name="TextBox13" r:id="rId15" imgW="790560" imgH="285840">
            <p:pic>
              <p:nvPicPr>
                <p:cNvPr id="15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3933825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0" name="TextBox14" r:id="rId16" imgW="790560" imgH="285840"/>
        </mc:Choice>
        <mc:Fallback>
          <p:control name="TextBox14" r:id="rId16" imgW="790560" imgH="285840">
            <p:pic>
              <p:nvPicPr>
                <p:cNvPr id="16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4292600"/>
                  <a:ext cx="792163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1" name="TextBox15" r:id="rId17" imgW="790560" imgH="285840"/>
        </mc:Choice>
        <mc:Fallback>
          <p:control name="TextBox15" r:id="rId17" imgW="790560" imgH="285840">
            <p:pic>
              <p:nvPicPr>
                <p:cNvPr id="17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4652963"/>
                  <a:ext cx="792163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2" name="TextBox16" r:id="rId18" imgW="790560" imgH="285840"/>
        </mc:Choice>
        <mc:Fallback>
          <p:control name="TextBox16" r:id="rId18" imgW="790560" imgH="285840">
            <p:pic>
              <p:nvPicPr>
                <p:cNvPr id="18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5013325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3" name="TextBox17" r:id="rId19" imgW="790560" imgH="285840"/>
        </mc:Choice>
        <mc:Fallback>
          <p:control name="TextBox17" r:id="rId19" imgW="790560" imgH="285840">
            <p:pic>
              <p:nvPicPr>
                <p:cNvPr id="19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538480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4" name="TextBox18" r:id="rId20" imgW="790560" imgH="285840"/>
        </mc:Choice>
        <mc:Fallback>
          <p:control name="TextBox18" r:id="rId20" imgW="790560" imgH="285840">
            <p:pic>
              <p:nvPicPr>
                <p:cNvPr id="2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/>
                <a:srcRect/>
                <a:stretch>
                  <a:fillRect/>
                </a:stretch>
              </p:blipFill>
              <p:spPr bwMode="auto">
                <a:xfrm>
                  <a:off x="6156325" y="5745163"/>
                  <a:ext cx="792163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5" name="TextBox19" r:id="rId21" imgW="790560" imgH="285840"/>
        </mc:Choice>
        <mc:Fallback>
          <p:control name="TextBox19" r:id="rId21" imgW="790560" imgH="285840">
            <p:pic>
              <p:nvPicPr>
                <p:cNvPr id="21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2760663" y="5384800"/>
                  <a:ext cx="792162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6" name="TextBox20" r:id="rId22" imgW="790560" imgH="285840"/>
        </mc:Choice>
        <mc:Fallback>
          <p:control name="TextBox20" r:id="rId22" imgW="790560" imgH="285840">
            <p:pic>
              <p:nvPicPr>
                <p:cNvPr id="22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2760663" y="5745163"/>
                  <a:ext cx="792162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7" name="TextBox21" r:id="rId23" imgW="790560" imgH="285840"/>
        </mc:Choice>
        <mc:Fallback>
          <p:control name="TextBox21" r:id="rId23" imgW="790560" imgH="285840">
            <p:pic>
              <p:nvPicPr>
                <p:cNvPr id="23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2470150"/>
                  <a:ext cx="792162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" name="TextBox22" r:id="rId24" imgW="790560" imgH="285840"/>
        </mc:Choice>
        <mc:Fallback>
          <p:control name="TextBox22" r:id="rId24" imgW="790560" imgH="285840">
            <p:pic>
              <p:nvPicPr>
                <p:cNvPr id="24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2830513"/>
                  <a:ext cx="792162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9" name="TextBox23" r:id="rId25" imgW="790560" imgH="285840"/>
        </mc:Choice>
        <mc:Fallback>
          <p:control name="TextBox23" r:id="rId25" imgW="790560" imgH="285840">
            <p:pic>
              <p:nvPicPr>
                <p:cNvPr id="25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3190875"/>
                  <a:ext cx="792162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0" name="TextBox24" r:id="rId26" imgW="790560" imgH="285840"/>
        </mc:Choice>
        <mc:Fallback>
          <p:control name="TextBox24" r:id="rId26" imgW="790560" imgH="285840">
            <p:pic>
              <p:nvPicPr>
                <p:cNvPr id="26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3562350"/>
                  <a:ext cx="792162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1" name="TextBox25" r:id="rId27" imgW="790560" imgH="285840"/>
        </mc:Choice>
        <mc:Fallback>
          <p:control name="TextBox25" r:id="rId27" imgW="790560" imgH="285840">
            <p:pic>
              <p:nvPicPr>
                <p:cNvPr id="27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3922713"/>
                  <a:ext cx="792162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2" name="TextBox26" r:id="rId28" imgW="790560" imgH="285840"/>
        </mc:Choice>
        <mc:Fallback>
          <p:control name="TextBox26" r:id="rId28" imgW="790560" imgH="285840">
            <p:pic>
              <p:nvPicPr>
                <p:cNvPr id="28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4281488"/>
                  <a:ext cx="792162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3" name="TextBox27" r:id="rId29" imgW="790560" imgH="285840"/>
        </mc:Choice>
        <mc:Fallback>
          <p:control name="TextBox27" r:id="rId29" imgW="790560" imgH="285840">
            <p:pic>
              <p:nvPicPr>
                <p:cNvPr id="29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4652963"/>
                  <a:ext cx="792162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4" name="TextBox28" r:id="rId30" imgW="790560" imgH="285840"/>
        </mc:Choice>
        <mc:Fallback>
          <p:control name="TextBox28" r:id="rId30" imgW="790560" imgH="285840">
            <p:pic>
              <p:nvPicPr>
                <p:cNvPr id="3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5013325"/>
                  <a:ext cx="792162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5" name="TextBox29" r:id="rId31" imgW="790560" imgH="285840"/>
        </mc:Choice>
        <mc:Fallback>
          <p:control name="TextBox29" r:id="rId31" imgW="790560" imgH="285840">
            <p:pic>
              <p:nvPicPr>
                <p:cNvPr id="31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5384800"/>
                  <a:ext cx="792162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6" name="TextBox30" r:id="rId32" imgW="790560" imgH="285840"/>
        </mc:Choice>
        <mc:Fallback>
          <p:control name="TextBox30" r:id="rId32" imgW="790560" imgH="285840">
            <p:pic>
              <p:nvPicPr>
                <p:cNvPr id="32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008813" y="5745163"/>
                  <a:ext cx="792162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7" name="CommandButton2" r:id="rId33" imgW="790560" imgH="285840"/>
        </mc:Choice>
        <mc:Fallback>
          <p:control name="CommandButton2" r:id="rId33" imgW="790560" imgH="285840">
            <p:pic>
              <p:nvPicPr>
                <p:cNvPr id="33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/>
                <a:srcRect/>
                <a:stretch>
                  <a:fillRect/>
                </a:stretch>
              </p:blipFill>
              <p:spPr bwMode="auto">
                <a:xfrm>
                  <a:off x="7019925" y="616585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8" name="TextBox31" r:id="rId34" imgW="790560" imgH="285840"/>
        </mc:Choice>
        <mc:Fallback>
          <p:control name="TextBox31" r:id="rId34" imgW="790560" imgH="285840">
            <p:pic>
              <p:nvPicPr>
                <p:cNvPr id="34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834313" y="4652963"/>
                  <a:ext cx="790575" cy="28892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9" name="TextBox32" r:id="rId35" imgW="790560" imgH="285840"/>
        </mc:Choice>
        <mc:Fallback>
          <p:control name="TextBox32" r:id="rId35" imgW="790560" imgH="285840">
            <p:pic>
              <p:nvPicPr>
                <p:cNvPr id="35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835900" y="5013325"/>
                  <a:ext cx="790575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0" name="TextBox33" r:id="rId36" imgW="790560" imgH="285840"/>
        </mc:Choice>
        <mc:Fallback>
          <p:control name="TextBox33" r:id="rId36" imgW="790560" imgH="285840">
            <p:pic>
              <p:nvPicPr>
                <p:cNvPr id="36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834313" y="5384800"/>
                  <a:ext cx="792162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1" name="TextBox34" r:id="rId37" imgW="790560" imgH="285840"/>
        </mc:Choice>
        <mc:Fallback>
          <p:control name="TextBox34" r:id="rId37" imgW="790560" imgH="285840">
            <p:pic>
              <p:nvPicPr>
                <p:cNvPr id="37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/>
                <a:srcRect/>
                <a:stretch>
                  <a:fillRect/>
                </a:stretch>
              </p:blipFill>
              <p:spPr bwMode="auto">
                <a:xfrm>
                  <a:off x="7834313" y="5745163"/>
                  <a:ext cx="792162" cy="287337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2" name="CommandButton3" r:id="rId38" imgW="790560" imgH="285840"/>
        </mc:Choice>
        <mc:Fallback>
          <p:control name="CommandButton3" r:id="rId38" imgW="790560" imgH="285840">
            <p:pic>
              <p:nvPicPr>
                <p:cNvPr id="38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5"/>
                <a:srcRect/>
                <a:stretch>
                  <a:fillRect/>
                </a:stretch>
              </p:blipFill>
              <p:spPr bwMode="auto">
                <a:xfrm>
                  <a:off x="7883525" y="616585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3" name="CommandButton4" r:id="rId39" imgW="790560" imgH="285840"/>
        </mc:Choice>
        <mc:Fallback>
          <p:control name="CommandButton4" r:id="rId39" imgW="790560" imgH="285840">
            <p:pic>
              <p:nvPicPr>
                <p:cNvPr id="39" name="Command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6"/>
                <a:srcRect/>
                <a:stretch>
                  <a:fillRect/>
                </a:stretch>
              </p:blipFill>
              <p:spPr bwMode="auto">
                <a:xfrm>
                  <a:off x="1908175" y="616585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4" name="CommandButton5" r:id="rId40" imgW="790560" imgH="285840"/>
        </mc:Choice>
        <mc:Fallback>
          <p:control name="CommandButton5" r:id="rId40" imgW="790560" imgH="285840">
            <p:pic>
              <p:nvPicPr>
                <p:cNvPr id="40" name="CommandButt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/>
                <a:srcRect/>
                <a:stretch>
                  <a:fillRect/>
                </a:stretch>
              </p:blipFill>
              <p:spPr bwMode="auto">
                <a:xfrm>
                  <a:off x="2771775" y="616585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45" name="CommandButton6" r:id="rId41" imgW="790560" imgH="285840"/>
        </mc:Choice>
        <mc:Fallback>
          <p:control name="CommandButton6" r:id="rId41" imgW="790560" imgH="285840">
            <p:pic>
              <p:nvPicPr>
                <p:cNvPr id="41" name="CommandButt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/>
                <a:srcRect/>
                <a:stretch>
                  <a:fillRect/>
                </a:stretch>
              </p:blipFill>
              <p:spPr bwMode="auto">
                <a:xfrm>
                  <a:off x="3635375" y="6165850"/>
                  <a:ext cx="792163" cy="28733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1885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Двоичная система счисления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640960" cy="57606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600" dirty="0" smtClean="0">
                <a:effectLst/>
              </a:rPr>
              <a:t>Официальное «рождение» двоичной системы счисления (в её алфавите два символа: 0 и 1) связывают с именем Готфрида Вильгельма Лейбница. В 1703 г. он опубликовал статью, в которой были рассмотрены все правила выполнения арифметических действий над двоичными числами.</a:t>
            </a:r>
            <a:endParaRPr lang="ru-RU" sz="1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1600" dirty="0" smtClean="0"/>
              <a:t>Преимущества: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z="2400" dirty="0" smtClean="0"/>
              <a:t>для её реализации нужны </a:t>
            </a:r>
            <a:r>
              <a:rPr lang="ru-RU" sz="2400" u="sng" dirty="0" smtClean="0"/>
              <a:t>технические устройства с двумя устойчивыми состояниями</a:t>
            </a:r>
            <a:r>
              <a:rPr lang="ru-RU" sz="2400" dirty="0" smtClean="0"/>
              <a:t>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z="2000" dirty="0" smtClean="0"/>
              <a:t>сеть ток — нет тока;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ru-RU" sz="2000" dirty="0" smtClean="0"/>
              <a:t>намагничен — не намагничен;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z="2400" dirty="0" smtClean="0"/>
              <a:t>представление информации посредством только двух состояний надежно и помехоустойчиво;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z="2400" dirty="0" smtClean="0"/>
              <a:t>возможно </a:t>
            </a:r>
            <a:r>
              <a:rPr lang="ru-RU" sz="2400" u="sng" dirty="0" smtClean="0"/>
              <a:t>применение аппарата булевой алгебры</a:t>
            </a:r>
            <a:r>
              <a:rPr lang="ru-RU" sz="2400" dirty="0" smtClean="0"/>
              <a:t> для выполнения логических преобразований информации;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z="2400" dirty="0" smtClean="0"/>
              <a:t>двоичная арифметика намного проще десятичной.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600" dirty="0" smtClean="0"/>
              <a:t>Недостаток: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ru-RU" sz="2400" dirty="0" smtClean="0"/>
              <a:t>быстрый рост числа разрядов, необходимых для записи чисел.</a:t>
            </a:r>
          </a:p>
        </p:txBody>
      </p:sp>
    </p:spTree>
    <p:extLst>
      <p:ext uri="{BB962C8B-B14F-4D97-AF65-F5344CB8AC3E}">
        <p14:creationId xmlns:p14="http://schemas.microsoft.com/office/powerpoint/2010/main" val="316643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01сс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1700213"/>
            <a:ext cx="4302125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Oval 6"/>
          <p:cNvSpPr>
            <a:spLocks noChangeArrowheads="1"/>
          </p:cNvSpPr>
          <p:nvPr/>
        </p:nvSpPr>
        <p:spPr bwMode="auto">
          <a:xfrm>
            <a:off x="2627313" y="3643313"/>
            <a:ext cx="360362" cy="360362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Oval 7"/>
          <p:cNvSpPr>
            <a:spLocks noChangeArrowheads="1"/>
          </p:cNvSpPr>
          <p:nvPr/>
        </p:nvSpPr>
        <p:spPr bwMode="auto">
          <a:xfrm>
            <a:off x="971550" y="2492375"/>
            <a:ext cx="360363" cy="360363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4101" name="Oval 14"/>
          <p:cNvSpPr>
            <a:spLocks noChangeArrowheads="1"/>
          </p:cNvSpPr>
          <p:nvPr/>
        </p:nvSpPr>
        <p:spPr bwMode="auto">
          <a:xfrm>
            <a:off x="1619250" y="2852738"/>
            <a:ext cx="360363" cy="360362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Oval 15"/>
          <p:cNvSpPr>
            <a:spLocks noChangeArrowheads="1"/>
          </p:cNvSpPr>
          <p:nvPr/>
        </p:nvSpPr>
        <p:spPr bwMode="auto">
          <a:xfrm>
            <a:off x="2195513" y="3284538"/>
            <a:ext cx="360362" cy="360362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Oval 18"/>
          <p:cNvSpPr>
            <a:spLocks noChangeArrowheads="1"/>
          </p:cNvSpPr>
          <p:nvPr/>
        </p:nvSpPr>
        <p:spPr bwMode="auto">
          <a:xfrm>
            <a:off x="3275013" y="4003675"/>
            <a:ext cx="360362" cy="360363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Oval 19"/>
          <p:cNvSpPr>
            <a:spLocks noChangeArrowheads="1"/>
          </p:cNvSpPr>
          <p:nvPr/>
        </p:nvSpPr>
        <p:spPr bwMode="auto">
          <a:xfrm>
            <a:off x="3851275" y="4003675"/>
            <a:ext cx="360363" cy="360363"/>
          </a:xfrm>
          <a:prstGeom prst="ellipse">
            <a:avLst/>
          </a:prstGeom>
          <a:noFill/>
          <a:ln w="9525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5" name="Text Box 20"/>
          <p:cNvSpPr txBox="1">
            <a:spLocks noChangeArrowheads="1"/>
          </p:cNvSpPr>
          <p:nvPr/>
        </p:nvSpPr>
        <p:spPr bwMode="auto">
          <a:xfrm>
            <a:off x="395288" y="333375"/>
            <a:ext cx="8569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Перевод чисел из </a:t>
            </a:r>
            <a:r>
              <a:rPr lang="ru-RU" sz="2800" b="1">
                <a:solidFill>
                  <a:schemeClr val="accent2"/>
                </a:solidFill>
              </a:rPr>
              <a:t>10</a:t>
            </a:r>
            <a:r>
              <a:rPr lang="ru-RU" sz="2400" b="1">
                <a:solidFill>
                  <a:schemeClr val="accent2"/>
                </a:solidFill>
              </a:rPr>
              <a:t>-ой системы счисления в </a:t>
            </a:r>
            <a:r>
              <a:rPr lang="ru-RU" sz="2800" b="1">
                <a:solidFill>
                  <a:schemeClr val="accent2"/>
                </a:solidFill>
              </a:rPr>
              <a:t>2</a:t>
            </a:r>
            <a:r>
              <a:rPr lang="ru-RU" sz="2400" b="1">
                <a:solidFill>
                  <a:schemeClr val="accent2"/>
                </a:solidFill>
              </a:rPr>
              <a:t>-ую</a:t>
            </a:r>
          </a:p>
        </p:txBody>
      </p:sp>
      <p:sp>
        <p:nvSpPr>
          <p:cNvPr id="4106" name="Text Box 21"/>
          <p:cNvSpPr txBox="1">
            <a:spLocks noChangeArrowheads="1"/>
          </p:cNvSpPr>
          <p:nvPr/>
        </p:nvSpPr>
        <p:spPr bwMode="auto">
          <a:xfrm>
            <a:off x="4932363" y="5300663"/>
            <a:ext cx="3673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/>
              <a:t>46</a:t>
            </a:r>
            <a:r>
              <a:rPr lang="ru-RU" sz="4000" b="1" baseline="-25000"/>
              <a:t>10</a:t>
            </a:r>
            <a:r>
              <a:rPr lang="ru-RU" sz="4000" b="1">
                <a:cs typeface="Arial" charset="0"/>
              </a:rPr>
              <a:t>→101110</a:t>
            </a:r>
            <a:r>
              <a:rPr lang="ru-RU" sz="4000" b="1" baseline="-25000">
                <a:cs typeface="Arial" charset="0"/>
              </a:rPr>
              <a:t>2</a:t>
            </a:r>
          </a:p>
        </p:txBody>
      </p:sp>
      <p:sp>
        <p:nvSpPr>
          <p:cNvPr id="4107" name="Text Box 23"/>
          <p:cNvSpPr txBox="1">
            <a:spLocks noChangeArrowheads="1"/>
          </p:cNvSpPr>
          <p:nvPr/>
        </p:nvSpPr>
        <p:spPr bwMode="auto">
          <a:xfrm>
            <a:off x="250825" y="11969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 способ</a:t>
            </a:r>
          </a:p>
        </p:txBody>
      </p:sp>
      <p:sp>
        <p:nvSpPr>
          <p:cNvPr id="4108" name="Text Box 24"/>
          <p:cNvSpPr txBox="1">
            <a:spLocks noChangeArrowheads="1"/>
          </p:cNvSpPr>
          <p:nvPr/>
        </p:nvSpPr>
        <p:spPr bwMode="auto">
          <a:xfrm>
            <a:off x="4500563" y="1125538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 способ</a:t>
            </a:r>
          </a:p>
        </p:txBody>
      </p:sp>
      <p:sp>
        <p:nvSpPr>
          <p:cNvPr id="4109" name="Text Box 25"/>
          <p:cNvSpPr txBox="1">
            <a:spLocks noChangeArrowheads="1"/>
          </p:cNvSpPr>
          <p:nvPr/>
        </p:nvSpPr>
        <p:spPr bwMode="auto">
          <a:xfrm>
            <a:off x="5076825" y="2636838"/>
            <a:ext cx="3889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46=32 + 8 + 4 + 2</a:t>
            </a:r>
          </a:p>
        </p:txBody>
      </p:sp>
      <p:sp>
        <p:nvSpPr>
          <p:cNvPr id="4110" name="Text Box 26"/>
          <p:cNvSpPr txBox="1">
            <a:spLocks noChangeArrowheads="1"/>
          </p:cNvSpPr>
          <p:nvPr/>
        </p:nvSpPr>
        <p:spPr bwMode="auto">
          <a:xfrm>
            <a:off x="5292725" y="1484313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111" name="Text Box 27"/>
          <p:cNvSpPr txBox="1">
            <a:spLocks noChangeArrowheads="1"/>
          </p:cNvSpPr>
          <p:nvPr/>
        </p:nvSpPr>
        <p:spPr bwMode="auto">
          <a:xfrm>
            <a:off x="5940425" y="2060575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CC3300"/>
                </a:solidFill>
              </a:rPr>
              <a:t>5        3      2      1</a:t>
            </a:r>
          </a:p>
        </p:txBody>
      </p:sp>
      <p:sp>
        <p:nvSpPr>
          <p:cNvPr id="4112" name="Text Box 28"/>
          <p:cNvSpPr txBox="1">
            <a:spLocks noChangeArrowheads="1"/>
          </p:cNvSpPr>
          <p:nvPr/>
        </p:nvSpPr>
        <p:spPr bwMode="auto">
          <a:xfrm>
            <a:off x="6372225" y="19891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113" name="Text Box 29"/>
          <p:cNvSpPr txBox="1">
            <a:spLocks noChangeArrowheads="1"/>
          </p:cNvSpPr>
          <p:nvPr/>
        </p:nvSpPr>
        <p:spPr bwMode="auto">
          <a:xfrm>
            <a:off x="8675688" y="19891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114" name="Line 30"/>
          <p:cNvSpPr>
            <a:spLocks noChangeShapeType="1"/>
          </p:cNvSpPr>
          <p:nvPr/>
        </p:nvSpPr>
        <p:spPr bwMode="auto">
          <a:xfrm>
            <a:off x="6443663" y="1989138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" name="Line 31"/>
          <p:cNvSpPr>
            <a:spLocks noChangeShapeType="1"/>
          </p:cNvSpPr>
          <p:nvPr/>
        </p:nvSpPr>
        <p:spPr bwMode="auto">
          <a:xfrm>
            <a:off x="8675688" y="206057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6" name="Line 32"/>
          <p:cNvSpPr>
            <a:spLocks noChangeShapeType="1"/>
          </p:cNvSpPr>
          <p:nvPr/>
        </p:nvSpPr>
        <p:spPr bwMode="auto">
          <a:xfrm flipH="1">
            <a:off x="6443663" y="1989138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7" name="Line 33"/>
          <p:cNvSpPr>
            <a:spLocks noChangeShapeType="1"/>
          </p:cNvSpPr>
          <p:nvPr/>
        </p:nvSpPr>
        <p:spPr bwMode="auto">
          <a:xfrm flipH="1">
            <a:off x="8675688" y="206057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8" name="Text Box 34"/>
          <p:cNvSpPr txBox="1">
            <a:spLocks noChangeArrowheads="1"/>
          </p:cNvSpPr>
          <p:nvPr/>
        </p:nvSpPr>
        <p:spPr bwMode="auto">
          <a:xfrm>
            <a:off x="5688013" y="3860800"/>
            <a:ext cx="3455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</a:t>
            </a:r>
            <a:r>
              <a:rPr lang="ru-RU" sz="2000" b="1"/>
              <a:t>1    0    1        1       1     0</a:t>
            </a:r>
          </a:p>
        </p:txBody>
      </p:sp>
      <p:sp>
        <p:nvSpPr>
          <p:cNvPr id="4119" name="Line 35"/>
          <p:cNvSpPr>
            <a:spLocks noChangeShapeType="1"/>
          </p:cNvSpPr>
          <p:nvPr/>
        </p:nvSpPr>
        <p:spPr bwMode="auto">
          <a:xfrm>
            <a:off x="6084888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0" name="Line 36"/>
          <p:cNvSpPr>
            <a:spLocks noChangeShapeType="1"/>
          </p:cNvSpPr>
          <p:nvPr/>
        </p:nvSpPr>
        <p:spPr bwMode="auto">
          <a:xfrm>
            <a:off x="6516688" y="3284538"/>
            <a:ext cx="0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1" name="Line 37"/>
          <p:cNvSpPr>
            <a:spLocks noChangeShapeType="1"/>
          </p:cNvSpPr>
          <p:nvPr/>
        </p:nvSpPr>
        <p:spPr bwMode="auto">
          <a:xfrm>
            <a:off x="6877050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2" name="Line 38"/>
          <p:cNvSpPr>
            <a:spLocks noChangeShapeType="1"/>
          </p:cNvSpPr>
          <p:nvPr/>
        </p:nvSpPr>
        <p:spPr bwMode="auto">
          <a:xfrm>
            <a:off x="7596188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3" name="Line 39"/>
          <p:cNvSpPr>
            <a:spLocks noChangeShapeType="1"/>
          </p:cNvSpPr>
          <p:nvPr/>
        </p:nvSpPr>
        <p:spPr bwMode="auto">
          <a:xfrm>
            <a:off x="8243888" y="3141663"/>
            <a:ext cx="0" cy="360362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4" name="Line 40"/>
          <p:cNvSpPr>
            <a:spLocks noChangeShapeType="1"/>
          </p:cNvSpPr>
          <p:nvPr/>
        </p:nvSpPr>
        <p:spPr bwMode="auto">
          <a:xfrm>
            <a:off x="8748713" y="3141663"/>
            <a:ext cx="0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5" name="Text Box 41"/>
          <p:cNvSpPr txBox="1">
            <a:spLocks noChangeArrowheads="1"/>
          </p:cNvSpPr>
          <p:nvPr/>
        </p:nvSpPr>
        <p:spPr bwMode="auto">
          <a:xfrm>
            <a:off x="5795963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26" name="Text Box 42"/>
          <p:cNvSpPr txBox="1">
            <a:spLocks noChangeArrowheads="1"/>
          </p:cNvSpPr>
          <p:nvPr/>
        </p:nvSpPr>
        <p:spPr bwMode="auto">
          <a:xfrm>
            <a:off x="6156325" y="22050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127" name="Text Box 43"/>
          <p:cNvSpPr txBox="1">
            <a:spLocks noChangeArrowheads="1"/>
          </p:cNvSpPr>
          <p:nvPr/>
        </p:nvSpPr>
        <p:spPr bwMode="auto">
          <a:xfrm>
            <a:off x="6588125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28" name="Text Box 44"/>
          <p:cNvSpPr txBox="1">
            <a:spLocks noChangeArrowheads="1"/>
          </p:cNvSpPr>
          <p:nvPr/>
        </p:nvSpPr>
        <p:spPr bwMode="auto">
          <a:xfrm>
            <a:off x="7308850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29" name="Text Box 45"/>
          <p:cNvSpPr txBox="1">
            <a:spLocks noChangeArrowheads="1"/>
          </p:cNvSpPr>
          <p:nvPr/>
        </p:nvSpPr>
        <p:spPr bwMode="auto">
          <a:xfrm>
            <a:off x="7956550" y="22050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4130" name="Text Box 46"/>
          <p:cNvSpPr txBox="1">
            <a:spLocks noChangeArrowheads="1"/>
          </p:cNvSpPr>
          <p:nvPr/>
        </p:nvSpPr>
        <p:spPr bwMode="auto">
          <a:xfrm>
            <a:off x="8459788" y="22050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131" name="Line 47"/>
          <p:cNvSpPr>
            <a:spLocks noChangeShapeType="1"/>
          </p:cNvSpPr>
          <p:nvPr/>
        </p:nvSpPr>
        <p:spPr bwMode="auto">
          <a:xfrm flipV="1">
            <a:off x="6084888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2" name="Line 48"/>
          <p:cNvSpPr>
            <a:spLocks noChangeShapeType="1"/>
          </p:cNvSpPr>
          <p:nvPr/>
        </p:nvSpPr>
        <p:spPr bwMode="auto">
          <a:xfrm flipV="1">
            <a:off x="6877050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3" name="Line 49"/>
          <p:cNvSpPr>
            <a:spLocks noChangeShapeType="1"/>
          </p:cNvSpPr>
          <p:nvPr/>
        </p:nvSpPr>
        <p:spPr bwMode="auto">
          <a:xfrm flipV="1">
            <a:off x="7596188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4" name="Line 50"/>
          <p:cNvSpPr>
            <a:spLocks noChangeShapeType="1"/>
          </p:cNvSpPr>
          <p:nvPr/>
        </p:nvSpPr>
        <p:spPr bwMode="auto">
          <a:xfrm flipV="1">
            <a:off x="8243888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35" name="AutoShape 5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1800" cy="433388"/>
          </a:xfrm>
          <a:prstGeom prst="actionButtonBackPrevious">
            <a:avLst/>
          </a:prstGeom>
          <a:gradFill rotWithShape="1">
            <a:gsLst>
              <a:gs pos="0">
                <a:srgbClr val="FFFFCC"/>
              </a:gs>
              <a:gs pos="50000">
                <a:srgbClr val="FF9900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1407</Words>
  <Application>Microsoft Office PowerPoint</Application>
  <PresentationFormat>Экран (4:3)</PresentationFormat>
  <Paragraphs>253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Impact</vt:lpstr>
      <vt:lpstr>Symbol</vt:lpstr>
      <vt:lpstr>Tahoma</vt:lpstr>
      <vt:lpstr>Wingdings</vt:lpstr>
      <vt:lpstr>Оформление по умолчанию</vt:lpstr>
      <vt:lpstr>Презентация PowerPoint</vt:lpstr>
      <vt:lpstr>Система счисления</vt:lpstr>
      <vt:lpstr>Непозиционные системы счисления</vt:lpstr>
      <vt:lpstr>Позиционные системы счисления</vt:lpstr>
      <vt:lpstr>Развернутая форма записи числа</vt:lpstr>
      <vt:lpstr>Презентация PowerPoint</vt:lpstr>
      <vt:lpstr>Таблица эквивалентов чисел</vt:lpstr>
      <vt:lpstr>Двоичная система счисления</vt:lpstr>
      <vt:lpstr>Презентация PowerPoint</vt:lpstr>
      <vt:lpstr>Презентация PowerPoint</vt:lpstr>
      <vt:lpstr>Презентация PowerPoint</vt:lpstr>
      <vt:lpstr>Перевод чисел (8)  (2), (16)  (2)</vt:lpstr>
      <vt:lpstr>Перевод чисел (2)  (8), (2)  (16)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Перевод чисел (q)  (10)</vt:lpstr>
      <vt:lpstr>Перевод чисел (10)  (q)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Вова</dc:creator>
  <cp:lastModifiedBy>Александр Токарев</cp:lastModifiedBy>
  <cp:revision>27</cp:revision>
  <dcterms:created xsi:type="dcterms:W3CDTF">2003-11-22T10:13:29Z</dcterms:created>
  <dcterms:modified xsi:type="dcterms:W3CDTF">2020-11-24T04:03:51Z</dcterms:modified>
</cp:coreProperties>
</file>