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13"/>
  </p:notesMasterIdLst>
  <p:sldIdLst>
    <p:sldId id="267" r:id="rId2"/>
    <p:sldId id="268" r:id="rId3"/>
    <p:sldId id="269" r:id="rId4"/>
    <p:sldId id="270" r:id="rId5"/>
    <p:sldId id="271" r:id="rId6"/>
    <p:sldId id="276" r:id="rId7"/>
    <p:sldId id="262" r:id="rId8"/>
    <p:sldId id="263" r:id="rId9"/>
    <p:sldId id="264" r:id="rId10"/>
    <p:sldId id="265" r:id="rId11"/>
    <p:sldId id="275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EFB1DF8-92F2-4ED8-8406-346A0C1411F0}" type="datetimeFigureOut">
              <a:rPr lang="ru-RU"/>
              <a:pPr>
                <a:defRPr/>
              </a:pPr>
              <a:t>29.09.2020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74C7A66-DFAD-449D-BBBB-C5B56B2055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BB96079-1D5F-4B54-90FE-907179D535F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EDB7FB-DAB4-42F5-9317-2141B848EDB5}" type="datetimeFigureOut">
              <a:rPr lang="ru-RU" smtClean="0"/>
              <a:pPr>
                <a:defRPr/>
              </a:pPr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46B22-440F-435D-A591-1C04DF75E3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198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F21655-64C7-4A4D-B16E-F2D5A928BB33}" type="datetimeFigureOut">
              <a:rPr lang="ru-RU" smtClean="0"/>
              <a:pPr>
                <a:defRPr/>
              </a:pPr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446E9-5B94-4284-AA9E-03AF152416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244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C640DB-A130-496F-B9D2-C8C03AD45AB8}" type="datetimeFigureOut">
              <a:rPr lang="ru-RU" smtClean="0"/>
              <a:pPr>
                <a:defRPr/>
              </a:pPr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C5223E-B850-4991-AE34-05F3A8A0A4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409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5178D5-DE1F-44AB-A42A-4B3EB7C94B4C}" type="datetimeFigureOut">
              <a:rPr lang="ru-RU" smtClean="0"/>
              <a:pPr>
                <a:defRPr/>
              </a:pPr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AC51F-556C-42D9-B0F9-3FAA582BBF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118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2EE8CE-6790-4B54-BFE6-344B91BAAE43}" type="datetimeFigureOut">
              <a:rPr lang="ru-RU" smtClean="0"/>
              <a:pPr>
                <a:defRPr/>
              </a:pPr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4E207-1F78-4F00-A5D8-B85B370B53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055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01B242-6738-40DC-A215-BBD5E1F5FB94}" type="datetimeFigureOut">
              <a:rPr lang="ru-RU" smtClean="0"/>
              <a:pPr>
                <a:defRPr/>
              </a:pPr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2205E-8100-458F-B7D5-C01326C0AC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087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5975C4-E355-4D4A-8C81-0728FD563120}" type="datetimeFigureOut">
              <a:rPr lang="ru-RU" smtClean="0"/>
              <a:pPr>
                <a:defRPr/>
              </a:pPr>
              <a:t>29.09.2020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CDA82-5497-46E5-96FA-E3FA1DE707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07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A62D5D-02C7-4551-A342-1BC35CB6FEE3}" type="datetimeFigureOut">
              <a:rPr lang="ru-RU" smtClean="0"/>
              <a:pPr>
                <a:defRPr/>
              </a:pPr>
              <a:t>29.09.2020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1F2286-2677-49B1-A973-8A331B901E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530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D65BFA-EBE0-4E02-B547-D9319CA4C19E}" type="datetimeFigureOut">
              <a:rPr lang="ru-RU" smtClean="0"/>
              <a:pPr>
                <a:defRPr/>
              </a:pPr>
              <a:t>29.09.2020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D57A38-12A0-4B0E-8B3A-C54F5C05C9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983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9CADFC-60CD-4B40-B8D4-B3B68D9C40E1}" type="datetimeFigureOut">
              <a:rPr lang="ru-RU" smtClean="0"/>
              <a:pPr>
                <a:defRPr/>
              </a:pPr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A2AB36-7F3B-42E4-A5A2-F0F54FA892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477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69DE06-AACD-4D84-97C7-DD0AF92C25E5}" type="datetimeFigureOut">
              <a:rPr lang="ru-RU" smtClean="0"/>
              <a:pPr>
                <a:defRPr/>
              </a:pPr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82DBD8-A142-4FA4-9383-09CACD838A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670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2F23BF1-4F53-4DB0-94BF-0CBD83184941}" type="datetimeFigureOut">
              <a:rPr lang="ru-RU" smtClean="0"/>
              <a:pPr>
                <a:defRPr/>
              </a:pPr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446B09D-7203-4FEE-9E06-3DF7373998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979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krugosvet.ru/uploads/enc/images/30/123867873919fc.gi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496"/>
            <a:ext cx="7772400" cy="14700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 </a:t>
            </a:r>
            <a:r>
              <a:rPr lang="ru-RU" dirty="0" smtClean="0"/>
              <a:t>и </a:t>
            </a:r>
            <a:r>
              <a:rPr lang="en-US" dirty="0" smtClean="0"/>
              <a:t>II </a:t>
            </a:r>
            <a:r>
              <a:rPr lang="ru-RU" dirty="0" smtClean="0"/>
              <a:t>экваториальные системы координат</a:t>
            </a:r>
            <a:endParaRPr lang="ru-RU" dirty="0"/>
          </a:p>
        </p:txBody>
      </p:sp>
      <p:pic>
        <p:nvPicPr>
          <p:cNvPr id="14339" name="Picture 2" descr="http://static.diary.ru/userdir/2/8/4/9/284959/71884706.jpg"/>
          <p:cNvPicPr>
            <a:picLocks noChangeAspect="1" noChangeArrowheads="1"/>
          </p:cNvPicPr>
          <p:nvPr/>
        </p:nvPicPr>
        <p:blipFill>
          <a:blip r:embed="rId2"/>
          <a:srcRect t="52084"/>
          <a:stretch>
            <a:fillRect/>
          </a:stretch>
        </p:blipFill>
        <p:spPr bwMode="auto">
          <a:xfrm>
            <a:off x="0" y="0"/>
            <a:ext cx="919321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8" descr="http://www.ngawhetu.com/Resources/StellarDistance/images/Hipparco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500063"/>
            <a:ext cx="215106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А.С.А.</a:t>
            </a:r>
          </a:p>
        </p:txBody>
      </p:sp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971550" y="188913"/>
            <a:ext cx="7416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>
                <a:solidFill>
                  <a:srgbClr val="000099"/>
                </a:solidFill>
                <a:latin typeface="Constantia" pitchFamily="18" charset="0"/>
              </a:rPr>
              <a:t>Эклиптика </a:t>
            </a:r>
          </a:p>
        </p:txBody>
      </p:sp>
      <p:sp>
        <p:nvSpPr>
          <p:cNvPr id="24579" name="Text Box 7"/>
          <p:cNvSpPr txBox="1">
            <a:spLocks noChangeArrowheads="1"/>
          </p:cNvSpPr>
          <p:nvPr/>
        </p:nvSpPr>
        <p:spPr bwMode="auto">
          <a:xfrm>
            <a:off x="1547813" y="2205038"/>
            <a:ext cx="68405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Constantia" pitchFamily="18" charset="0"/>
            </a:endParaRPr>
          </a:p>
        </p:txBody>
      </p:sp>
      <p:sp>
        <p:nvSpPr>
          <p:cNvPr id="24580" name="Text Box 8"/>
          <p:cNvSpPr txBox="1">
            <a:spLocks noChangeArrowheads="1"/>
          </p:cNvSpPr>
          <p:nvPr/>
        </p:nvSpPr>
        <p:spPr bwMode="auto">
          <a:xfrm>
            <a:off x="1042988" y="2276475"/>
            <a:ext cx="77057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i="1">
                <a:solidFill>
                  <a:srgbClr val="0033CC"/>
                </a:solidFill>
                <a:latin typeface="Constantia" pitchFamily="18" charset="0"/>
              </a:rPr>
              <a:t>Всю эклиптику Солнце проходит за год, перемещаясь за сутки на 1</a:t>
            </a:r>
            <a:r>
              <a:rPr lang="en-US" sz="2400" i="1">
                <a:solidFill>
                  <a:srgbClr val="0033CC"/>
                </a:solidFill>
                <a:latin typeface="Constantia" pitchFamily="18" charset="0"/>
              </a:rPr>
              <a:t>°</a:t>
            </a:r>
            <a:r>
              <a:rPr lang="ru-RU" sz="2400" i="1">
                <a:solidFill>
                  <a:srgbClr val="0033CC"/>
                </a:solidFill>
                <a:latin typeface="Constantia" pitchFamily="18" charset="0"/>
              </a:rPr>
              <a:t>, побывав в течение месяца в каждом из 12 зодиакальных созвездий.</a:t>
            </a:r>
            <a:endParaRPr lang="en-US" sz="2400" i="1">
              <a:solidFill>
                <a:srgbClr val="0033CC"/>
              </a:solidFill>
              <a:latin typeface="Constantia" pitchFamily="18" charset="0"/>
            </a:endParaRPr>
          </a:p>
        </p:txBody>
      </p:sp>
      <p:sp>
        <p:nvSpPr>
          <p:cNvPr id="24581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237288"/>
            <a:ext cx="468312" cy="40481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Звездная карта</a:t>
            </a:r>
          </a:p>
        </p:txBody>
      </p:sp>
      <p:sp>
        <p:nvSpPr>
          <p:cNvPr id="25602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3" name="Picture 2" descr="http://roskocmoc.ru/img/gorod_atl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93188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http://astro.uni-altai.ru/~aw/blog/wp-upload/2010/07/11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643688" cy="664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 descr="http://www.eproject.ru/beginners_star_atlas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63" y="2200275"/>
            <a:ext cx="6929437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329613" cy="109378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Экваториальные системы координат – не зависят от положения наблюдателя,  </a:t>
            </a:r>
            <a:br>
              <a:rPr lang="ru-RU" sz="3100" dirty="0" smtClean="0"/>
            </a:br>
            <a:r>
              <a:rPr lang="ru-RU" sz="3100" dirty="0" smtClean="0"/>
              <a:t> движутся вместе с небесной сферой</a:t>
            </a:r>
            <a:endParaRPr lang="ru-RU" sz="3100" dirty="0"/>
          </a:p>
        </p:txBody>
      </p:sp>
      <p:sp>
        <p:nvSpPr>
          <p:cNvPr id="15362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 </a:t>
            </a:r>
            <a:r>
              <a:rPr lang="ru-RU" smtClean="0"/>
              <a:t>экваториальная</a:t>
            </a:r>
          </a:p>
        </p:txBody>
      </p:sp>
      <p:sp>
        <p:nvSpPr>
          <p:cNvPr id="15363" name="Содержимое 6"/>
          <p:cNvSpPr>
            <a:spLocks noGrp="1"/>
          </p:cNvSpPr>
          <p:nvPr>
            <p:ph sz="half" idx="2"/>
          </p:nvPr>
        </p:nvSpPr>
        <p:spPr>
          <a:xfrm>
            <a:off x="457200" y="2565400"/>
            <a:ext cx="4040188" cy="3795713"/>
          </a:xfrm>
        </p:spPr>
        <p:txBody>
          <a:bodyPr/>
          <a:lstStyle/>
          <a:p>
            <a:r>
              <a:rPr lang="ru-RU" smtClean="0"/>
              <a:t>Склонение </a:t>
            </a:r>
            <a:r>
              <a:rPr lang="el-GR" smtClean="0"/>
              <a:t>δ</a:t>
            </a:r>
            <a:r>
              <a:rPr lang="ru-RU" smtClean="0"/>
              <a:t> </a:t>
            </a:r>
          </a:p>
          <a:p>
            <a:r>
              <a:rPr lang="ru-RU" smtClean="0"/>
              <a:t>часовой угол </a:t>
            </a:r>
            <a:r>
              <a:rPr lang="en-US" smtClean="0"/>
              <a:t>t</a:t>
            </a:r>
            <a:endParaRPr lang="ru-RU" smtClean="0"/>
          </a:p>
        </p:txBody>
      </p:sp>
      <p:sp>
        <p:nvSpPr>
          <p:cNvPr id="15364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II</a:t>
            </a:r>
            <a:r>
              <a:rPr lang="ru-RU" smtClean="0"/>
              <a:t> экваториальная</a:t>
            </a:r>
          </a:p>
        </p:txBody>
      </p:sp>
      <p:sp>
        <p:nvSpPr>
          <p:cNvPr id="15365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smtClean="0"/>
              <a:t>Склонение </a:t>
            </a:r>
            <a:r>
              <a:rPr lang="el-GR" smtClean="0"/>
              <a:t>δ</a:t>
            </a:r>
            <a:r>
              <a:rPr lang="ru-RU" smtClean="0"/>
              <a:t> </a:t>
            </a:r>
          </a:p>
          <a:p>
            <a:r>
              <a:rPr lang="ru-RU" smtClean="0"/>
              <a:t>Прямое восхождение </a:t>
            </a:r>
            <a:r>
              <a:rPr lang="el-GR" smtClean="0"/>
              <a:t>α</a:t>
            </a:r>
            <a:endParaRPr lang="ru-RU" smtClean="0"/>
          </a:p>
        </p:txBody>
      </p:sp>
      <p:pic>
        <p:nvPicPr>
          <p:cNvPr id="15366" name="Picture 2" descr="http://images.astronet.ru/pubd/2002/03/19/0001175354/ris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286125"/>
            <a:ext cx="45720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2" descr="http://images.astronet.ru/pubd/2002/03/19/0001175354/ris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3270250"/>
            <a:ext cx="4075113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313"/>
          </a:xfrm>
        </p:spPr>
        <p:txBody>
          <a:bodyPr/>
          <a:lstStyle/>
          <a:p>
            <a:r>
              <a:rPr lang="en-US" smtClean="0"/>
              <a:t>I </a:t>
            </a:r>
            <a:r>
              <a:rPr lang="ru-RU" smtClean="0"/>
              <a:t>экваториальная система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43300" cy="4525963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solidFill>
                  <a:srgbClr val="FF0000"/>
                </a:solidFill>
              </a:rPr>
              <a:t>Склонение </a:t>
            </a:r>
            <a:r>
              <a:rPr lang="el-GR" dirty="0" smtClean="0">
                <a:solidFill>
                  <a:srgbClr val="FF0000"/>
                </a:solidFill>
              </a:rPr>
              <a:t>δ</a:t>
            </a:r>
            <a:endParaRPr lang="ru-RU" dirty="0" smtClean="0">
              <a:solidFill>
                <a:srgbClr val="FF0000"/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    (полярное расстояние </a:t>
            </a:r>
            <a:r>
              <a:rPr lang="en-US" i="1" dirty="0" smtClean="0"/>
              <a:t>p</a:t>
            </a:r>
            <a:r>
              <a:rPr lang="ru-RU" i="1" dirty="0" smtClean="0"/>
              <a:t>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+ 0 – 90⁰ - к северу от небесного экватора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 - 0 - 90⁰ - к югу от небесного экватора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Светила с одинаковым склонением находятся на одной </a:t>
            </a:r>
            <a:r>
              <a:rPr lang="ru-RU" i="1" dirty="0" smtClean="0">
                <a:solidFill>
                  <a:srgbClr val="0070C0"/>
                </a:solidFill>
              </a:rPr>
              <a:t>суточной параллели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i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929188" y="4929188"/>
            <a:ext cx="3357562" cy="500062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l-GR" dirty="0" smtClean="0"/>
              <a:t>δ</a:t>
            </a:r>
            <a:r>
              <a:rPr lang="ru-RU" dirty="0" smtClean="0"/>
              <a:t>  + </a:t>
            </a:r>
            <a:r>
              <a:rPr lang="en-US" i="1" dirty="0" smtClean="0"/>
              <a:t>p </a:t>
            </a:r>
            <a:r>
              <a:rPr lang="ru-RU" i="1" dirty="0" smtClean="0"/>
              <a:t>= </a:t>
            </a:r>
            <a:r>
              <a:rPr lang="ru-RU" dirty="0" smtClean="0"/>
              <a:t>90⁰</a:t>
            </a:r>
            <a:endParaRPr lang="ru-RU" dirty="0"/>
          </a:p>
        </p:txBody>
      </p:sp>
      <p:pic>
        <p:nvPicPr>
          <p:cNvPr id="16388" name="Picture 2" descr="http://images.astronet.ru/pubd/2002/03/19/0001175354/ris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1341438"/>
            <a:ext cx="484822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5-конечная звезда 6"/>
          <p:cNvSpPr/>
          <p:nvPr/>
        </p:nvSpPr>
        <p:spPr>
          <a:xfrm>
            <a:off x="6858000" y="2143125"/>
            <a:ext cx="357188" cy="357188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 </a:t>
            </a:r>
            <a:r>
              <a:rPr lang="ru-RU" smtClean="0"/>
              <a:t>экваториальная система</a:t>
            </a:r>
          </a:p>
        </p:txBody>
      </p:sp>
      <p:sp>
        <p:nvSpPr>
          <p:cNvPr id="17410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29050" cy="4900613"/>
          </a:xfrm>
        </p:spPr>
        <p:txBody>
          <a:bodyPr>
            <a:normAutofit fontScale="92500"/>
          </a:bodyPr>
          <a:lstStyle/>
          <a:p>
            <a:r>
              <a:rPr lang="ru-RU" sz="2400" smtClean="0">
                <a:solidFill>
                  <a:srgbClr val="FF0000"/>
                </a:solidFill>
              </a:rPr>
              <a:t>часовой угол </a:t>
            </a:r>
            <a:r>
              <a:rPr lang="en-US" sz="2400" smtClean="0">
                <a:solidFill>
                  <a:srgbClr val="FF0000"/>
                </a:solidFill>
              </a:rPr>
              <a:t>t</a:t>
            </a:r>
            <a:endParaRPr lang="ru-RU" sz="2400" smtClean="0">
              <a:solidFill>
                <a:srgbClr val="FF0000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ru-RU" sz="2400" i="1" smtClean="0"/>
              <a:t>от наивысшей точки небесного экватора Н к западу  </a:t>
            </a:r>
            <a:r>
              <a:rPr lang="en-US" sz="2400" i="1" smtClean="0">
                <a:solidFill>
                  <a:srgbClr val="FF0000"/>
                </a:solidFill>
              </a:rPr>
              <a:t>(H-K)</a:t>
            </a:r>
            <a:endParaRPr lang="ru-RU" sz="2400" i="1" smtClean="0">
              <a:solidFill>
                <a:srgbClr val="FF0000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en-US" sz="2400" smtClean="0"/>
              <a:t>              </a:t>
            </a:r>
            <a:r>
              <a:rPr lang="ru-RU" sz="2400" smtClean="0"/>
              <a:t>0</a:t>
            </a:r>
            <a:r>
              <a:rPr lang="en-US" sz="2400" smtClean="0"/>
              <a:t>ᴴ</a:t>
            </a:r>
            <a:r>
              <a:rPr lang="ru-RU" sz="2400" smtClean="0"/>
              <a:t> - 24</a:t>
            </a:r>
            <a:r>
              <a:rPr lang="en-US" sz="2400" smtClean="0"/>
              <a:t>ᴴ</a:t>
            </a:r>
            <a:endParaRPr lang="ru-RU" sz="2400" smtClean="0"/>
          </a:p>
          <a:p>
            <a:pPr>
              <a:buFont typeface="Wingdings 2" pitchFamily="18" charset="2"/>
              <a:buNone/>
            </a:pPr>
            <a:r>
              <a:rPr lang="en-US" sz="2400" smtClean="0"/>
              <a:t>t  = 0ᴴ – </a:t>
            </a:r>
            <a:r>
              <a:rPr lang="ru-RU" sz="2400" smtClean="0"/>
              <a:t>верхняя кульминация  ВК</a:t>
            </a:r>
          </a:p>
          <a:p>
            <a:pPr>
              <a:buFont typeface="Wingdings 2" pitchFamily="18" charset="2"/>
              <a:buNone/>
            </a:pPr>
            <a:r>
              <a:rPr lang="en-US" sz="2400" smtClean="0"/>
              <a:t>t</a:t>
            </a:r>
            <a:r>
              <a:rPr lang="ru-RU" sz="2400" smtClean="0"/>
              <a:t>  = 12</a:t>
            </a:r>
            <a:r>
              <a:rPr lang="en-US" sz="2400" smtClean="0"/>
              <a:t>ᴴ</a:t>
            </a:r>
            <a:r>
              <a:rPr lang="ru-RU" sz="2400" smtClean="0"/>
              <a:t> - нижняя кульминация НК</a:t>
            </a:r>
            <a:endParaRPr lang="en-US" sz="2400" smtClean="0"/>
          </a:p>
          <a:p>
            <a:pPr>
              <a:buFont typeface="Wingdings 2" pitchFamily="18" charset="2"/>
              <a:buNone/>
            </a:pPr>
            <a:r>
              <a:rPr lang="ru-RU" sz="2400" smtClean="0"/>
              <a:t>Точка  Н  </a:t>
            </a:r>
            <a:r>
              <a:rPr lang="ru-RU" sz="2400" smtClean="0">
                <a:solidFill>
                  <a:srgbClr val="FF0000"/>
                </a:solidFill>
              </a:rPr>
              <a:t>не участвует </a:t>
            </a:r>
            <a:r>
              <a:rPr lang="ru-RU" sz="2400" smtClean="0"/>
              <a:t>во вращении небесной сферы</a:t>
            </a:r>
          </a:p>
          <a:p>
            <a:pPr>
              <a:buFont typeface="Wingdings 2" pitchFamily="18" charset="2"/>
              <a:buNone/>
            </a:pPr>
            <a:endParaRPr lang="ru-RU" sz="2400" smtClean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857750" y="5572125"/>
            <a:ext cx="4071938" cy="785813"/>
          </a:xfrm>
          <a:solidFill>
            <a:srgbClr val="FFFF00"/>
          </a:solidFill>
        </p:spPr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 smtClean="0"/>
              <a:t>ВК Солнца – истинный полдень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 smtClean="0"/>
              <a:t>НК Солнца – истинная полночь</a:t>
            </a:r>
            <a:endParaRPr lang="ru-RU" b="1" i="1" dirty="0"/>
          </a:p>
        </p:txBody>
      </p:sp>
      <p:pic>
        <p:nvPicPr>
          <p:cNvPr id="17411" name="Picture 8" descr="http://hea.iki.rssi.ru/~nik/astro/sceq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1071563"/>
            <a:ext cx="4379912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5-конечная звезда 10"/>
          <p:cNvSpPr/>
          <p:nvPr/>
        </p:nvSpPr>
        <p:spPr>
          <a:xfrm>
            <a:off x="7000875" y="3000375"/>
            <a:ext cx="428625" cy="500063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олнце 11"/>
          <p:cNvSpPr/>
          <p:nvPr/>
        </p:nvSpPr>
        <p:spPr>
          <a:xfrm>
            <a:off x="7643813" y="2000250"/>
            <a:ext cx="428625" cy="500063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олнце 12"/>
          <p:cNvSpPr/>
          <p:nvPr/>
        </p:nvSpPr>
        <p:spPr>
          <a:xfrm>
            <a:off x="4714875" y="3857625"/>
            <a:ext cx="428625" cy="500063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466" name="Picture 10" descr="http://ito.vspu.net/Prakt_IT/PIDSUMOK/ped_prakt_2011-2012/Dynaevska_Nataliya/uroku/urok3.files/image00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2071688"/>
            <a:ext cx="4214813" cy="316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r>
              <a:rPr lang="en-US" smtClean="0"/>
              <a:t>II</a:t>
            </a:r>
            <a:r>
              <a:rPr lang="ru-RU" smtClean="0"/>
              <a:t> экваториальная  система</a:t>
            </a:r>
          </a:p>
        </p:txBody>
      </p:sp>
      <p:sp>
        <p:nvSpPr>
          <p:cNvPr id="10" name="Содержимое 3"/>
          <p:cNvSpPr>
            <a:spLocks noGrp="1"/>
          </p:cNvSpPr>
          <p:nvPr>
            <p:ph sz="half" idx="1"/>
          </p:nvPr>
        </p:nvSpPr>
        <p:spPr>
          <a:xfrm>
            <a:off x="285750" y="1143000"/>
            <a:ext cx="4257675" cy="4757738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solidFill>
                  <a:srgbClr val="FF0000"/>
                </a:solidFill>
              </a:rPr>
              <a:t>Склонение </a:t>
            </a:r>
            <a:r>
              <a:rPr lang="el-GR" dirty="0" smtClean="0">
                <a:solidFill>
                  <a:srgbClr val="FF0000"/>
                </a:solidFill>
              </a:rPr>
              <a:t>δ</a:t>
            </a:r>
            <a:endParaRPr lang="ru-RU" dirty="0" smtClean="0">
              <a:solidFill>
                <a:srgbClr val="FF0000"/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+ 0 – 90⁰ - к северу от небесного экватора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 - 0 - 90⁰ - к югу от небесного экватора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i="1" dirty="0" smtClean="0">
                <a:solidFill>
                  <a:srgbClr val="FF0000"/>
                </a:solidFill>
              </a:rPr>
              <a:t>Прямое восхождение </a:t>
            </a:r>
            <a:r>
              <a:rPr lang="el-GR" i="1" dirty="0" smtClean="0">
                <a:solidFill>
                  <a:srgbClr val="FF0000"/>
                </a:solidFill>
              </a:rPr>
              <a:t>α</a:t>
            </a:r>
            <a:r>
              <a:rPr lang="ru-RU" i="1" dirty="0" smtClean="0"/>
              <a:t> – от  точки весеннего равноденствия </a:t>
            </a:r>
            <a:r>
              <a:rPr lang="el-GR" i="1" dirty="0" smtClean="0"/>
              <a:t>ϒ</a:t>
            </a:r>
            <a:r>
              <a:rPr lang="ru-RU" i="1" dirty="0" smtClean="0"/>
              <a:t>  </a:t>
            </a:r>
            <a:r>
              <a:rPr lang="ru-RU" i="1" dirty="0" smtClean="0">
                <a:solidFill>
                  <a:srgbClr val="FF0000"/>
                </a:solidFill>
              </a:rPr>
              <a:t>на восток  </a:t>
            </a:r>
            <a:r>
              <a:rPr lang="ru-RU" i="1" dirty="0" smtClean="0"/>
              <a:t>0</a:t>
            </a:r>
            <a:r>
              <a:rPr lang="en-US" i="1" dirty="0" smtClean="0"/>
              <a:t>ᴴ</a:t>
            </a:r>
            <a:r>
              <a:rPr lang="ru-RU" i="1" dirty="0" smtClean="0"/>
              <a:t> - 24</a:t>
            </a:r>
            <a:r>
              <a:rPr lang="en-US" i="1" dirty="0" smtClean="0"/>
              <a:t>ᴴ</a:t>
            </a:r>
            <a:endParaRPr lang="ru-RU" i="1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i="1" dirty="0" smtClean="0">
                <a:solidFill>
                  <a:srgbClr val="FF0000"/>
                </a:solidFill>
              </a:rPr>
              <a:t>Точка </a:t>
            </a:r>
            <a:r>
              <a:rPr lang="el-GR" i="1" dirty="0" smtClean="0">
                <a:solidFill>
                  <a:srgbClr val="FF0000"/>
                </a:solidFill>
              </a:rPr>
              <a:t>ϒ</a:t>
            </a:r>
            <a:r>
              <a:rPr lang="ru-RU" i="1" dirty="0" smtClean="0">
                <a:solidFill>
                  <a:srgbClr val="FF0000"/>
                </a:solidFill>
              </a:rPr>
              <a:t>  участвует во вращении небесной сферы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625" y="5929313"/>
            <a:ext cx="4038600" cy="928687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Эклиптика – видимый путь Солнца среди звезд</a:t>
            </a:r>
            <a:endParaRPr lang="ru-RU" dirty="0"/>
          </a:p>
        </p:txBody>
      </p:sp>
      <p:pic>
        <p:nvPicPr>
          <p:cNvPr id="18435" name="Picture 2" descr="http://images.astronet.ru/pubd/2002/03/19/0001175354/ris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4375" y="1071563"/>
            <a:ext cx="461962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олнце 12"/>
          <p:cNvSpPr/>
          <p:nvPr/>
        </p:nvSpPr>
        <p:spPr>
          <a:xfrm>
            <a:off x="6000750" y="2857500"/>
            <a:ext cx="642938" cy="642938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i="1" dirty="0"/>
              <a:t>ϒ</a:t>
            </a:r>
            <a:endParaRPr lang="ru-RU" dirty="0"/>
          </a:p>
        </p:txBody>
      </p:sp>
      <p:sp>
        <p:nvSpPr>
          <p:cNvPr id="14" name="Солнце 13"/>
          <p:cNvSpPr/>
          <p:nvPr/>
        </p:nvSpPr>
        <p:spPr>
          <a:xfrm>
            <a:off x="7072313" y="2071688"/>
            <a:ext cx="357187" cy="428625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олнце 14"/>
          <p:cNvSpPr/>
          <p:nvPr/>
        </p:nvSpPr>
        <p:spPr>
          <a:xfrm>
            <a:off x="7929563" y="2071688"/>
            <a:ext cx="428625" cy="428625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олнце 15"/>
          <p:cNvSpPr/>
          <p:nvPr/>
        </p:nvSpPr>
        <p:spPr>
          <a:xfrm>
            <a:off x="5357813" y="3000375"/>
            <a:ext cx="357187" cy="357188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7000875" y="1571625"/>
            <a:ext cx="357188" cy="357188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" name="Рисунок 19" descr="Ecliptic_with_earth_and_sun_animation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3714750"/>
            <a:ext cx="40274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А.С.А.</a:t>
            </a:r>
          </a:p>
        </p:txBody>
      </p:sp>
      <p:sp>
        <p:nvSpPr>
          <p:cNvPr id="19458" name="Oval 2"/>
          <p:cNvSpPr>
            <a:spLocks noChangeArrowheads="1"/>
          </p:cNvSpPr>
          <p:nvPr/>
        </p:nvSpPr>
        <p:spPr bwMode="auto">
          <a:xfrm>
            <a:off x="2124075" y="1052513"/>
            <a:ext cx="5113338" cy="5113337"/>
          </a:xfrm>
          <a:prstGeom prst="ellipse">
            <a:avLst/>
          </a:prstGeom>
          <a:solidFill>
            <a:srgbClr val="CCFFFF"/>
          </a:solidFill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4500563" y="3357563"/>
            <a:ext cx="287337" cy="288925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9460" name="Line 7"/>
          <p:cNvSpPr>
            <a:spLocks noChangeShapeType="1"/>
          </p:cNvSpPr>
          <p:nvPr/>
        </p:nvSpPr>
        <p:spPr bwMode="auto">
          <a:xfrm>
            <a:off x="3492500" y="1341438"/>
            <a:ext cx="2447925" cy="4535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1" name="Oval 8"/>
          <p:cNvSpPr>
            <a:spLocks noChangeArrowheads="1"/>
          </p:cNvSpPr>
          <p:nvPr/>
        </p:nvSpPr>
        <p:spPr bwMode="auto">
          <a:xfrm>
            <a:off x="2124075" y="1052513"/>
            <a:ext cx="5111750" cy="511175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9462" name="Text Box 14"/>
          <p:cNvSpPr txBox="1">
            <a:spLocks noChangeArrowheads="1"/>
          </p:cNvSpPr>
          <p:nvPr/>
        </p:nvSpPr>
        <p:spPr bwMode="auto">
          <a:xfrm>
            <a:off x="3059113" y="692150"/>
            <a:ext cx="433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nstantia" pitchFamily="18" charset="0"/>
              </a:rPr>
              <a:t>P</a:t>
            </a:r>
            <a:endParaRPr lang="ru-RU">
              <a:latin typeface="Constantia" pitchFamily="18" charset="0"/>
            </a:endParaRPr>
          </a:p>
        </p:txBody>
      </p:sp>
      <p:sp>
        <p:nvSpPr>
          <p:cNvPr id="19463" name="Text Box 15"/>
          <p:cNvSpPr txBox="1">
            <a:spLocks noChangeArrowheads="1"/>
          </p:cNvSpPr>
          <p:nvPr/>
        </p:nvSpPr>
        <p:spPr bwMode="auto">
          <a:xfrm>
            <a:off x="5867400" y="58769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nstantia" pitchFamily="18" charset="0"/>
              </a:rPr>
              <a:t>P’</a:t>
            </a:r>
            <a:endParaRPr lang="ru-RU">
              <a:latin typeface="Constantia" pitchFamily="18" charset="0"/>
            </a:endParaRPr>
          </a:p>
        </p:txBody>
      </p:sp>
      <p:sp>
        <p:nvSpPr>
          <p:cNvPr id="19482" name="Oval 26"/>
          <p:cNvSpPr>
            <a:spLocks noChangeArrowheads="1"/>
          </p:cNvSpPr>
          <p:nvPr/>
        </p:nvSpPr>
        <p:spPr bwMode="auto">
          <a:xfrm rot="-1635274">
            <a:off x="2124075" y="2997200"/>
            <a:ext cx="5111750" cy="1079500"/>
          </a:xfrm>
          <a:prstGeom prst="ellipse">
            <a:avLst/>
          </a:prstGeom>
          <a:solidFill>
            <a:srgbClr val="FFFF00">
              <a:alpha val="41176"/>
            </a:srgbClr>
          </a:solidFill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9483" name="AutoShape 27"/>
          <p:cNvSpPr>
            <a:spLocks noChangeArrowheads="1"/>
          </p:cNvSpPr>
          <p:nvPr/>
        </p:nvSpPr>
        <p:spPr bwMode="auto">
          <a:xfrm>
            <a:off x="6372225" y="260350"/>
            <a:ext cx="1871663" cy="647700"/>
          </a:xfrm>
          <a:prstGeom prst="wedgeRectCallout">
            <a:avLst>
              <a:gd name="adj1" fmla="val -60940"/>
              <a:gd name="adj2" fmla="val 2708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>
                <a:latin typeface="Constantia" pitchFamily="18" charset="0"/>
              </a:rPr>
              <a:t>Небесный экватор</a:t>
            </a:r>
          </a:p>
        </p:txBody>
      </p:sp>
      <p:sp>
        <p:nvSpPr>
          <p:cNvPr id="19484" name="Line 28"/>
          <p:cNvSpPr>
            <a:spLocks noChangeShapeType="1"/>
          </p:cNvSpPr>
          <p:nvPr/>
        </p:nvSpPr>
        <p:spPr bwMode="auto">
          <a:xfrm flipV="1">
            <a:off x="2411413" y="2349500"/>
            <a:ext cx="4537075" cy="23749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5" name="Oval 29"/>
          <p:cNvSpPr>
            <a:spLocks noChangeArrowheads="1"/>
          </p:cNvSpPr>
          <p:nvPr/>
        </p:nvSpPr>
        <p:spPr bwMode="auto">
          <a:xfrm>
            <a:off x="2124075" y="2852738"/>
            <a:ext cx="5111750" cy="1439862"/>
          </a:xfrm>
          <a:prstGeom prst="ellipse">
            <a:avLst/>
          </a:prstGeom>
          <a:solidFill>
            <a:schemeClr val="accent1">
              <a:alpha val="32941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9486" name="Text Box 30"/>
          <p:cNvSpPr txBox="1">
            <a:spLocks noChangeArrowheads="1"/>
          </p:cNvSpPr>
          <p:nvPr/>
        </p:nvSpPr>
        <p:spPr bwMode="auto">
          <a:xfrm>
            <a:off x="4211638" y="43656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nstantia" pitchFamily="18" charset="0"/>
              </a:rPr>
              <a:t>W</a:t>
            </a:r>
            <a:endParaRPr lang="ru-RU">
              <a:latin typeface="Constantia" pitchFamily="18" charset="0"/>
            </a:endParaRPr>
          </a:p>
        </p:txBody>
      </p:sp>
      <p:sp>
        <p:nvSpPr>
          <p:cNvPr id="19487" name="Text Box 31"/>
          <p:cNvSpPr txBox="1">
            <a:spLocks noChangeArrowheads="1"/>
          </p:cNvSpPr>
          <p:nvPr/>
        </p:nvSpPr>
        <p:spPr bwMode="auto">
          <a:xfrm>
            <a:off x="4643438" y="249237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nstantia" pitchFamily="18" charset="0"/>
              </a:rPr>
              <a:t>E</a:t>
            </a:r>
            <a:endParaRPr lang="ru-RU">
              <a:latin typeface="Constantia" pitchFamily="18" charset="0"/>
            </a:endParaRPr>
          </a:p>
        </p:txBody>
      </p:sp>
      <p:sp>
        <p:nvSpPr>
          <p:cNvPr id="19488" name="Text Box 32"/>
          <p:cNvSpPr txBox="1">
            <a:spLocks noChangeArrowheads="1"/>
          </p:cNvSpPr>
          <p:nvPr/>
        </p:nvSpPr>
        <p:spPr bwMode="auto">
          <a:xfrm>
            <a:off x="1692275" y="3429000"/>
            <a:ext cx="433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nstantia" pitchFamily="18" charset="0"/>
              </a:rPr>
              <a:t>N</a:t>
            </a:r>
            <a:endParaRPr lang="ru-RU">
              <a:latin typeface="Constantia" pitchFamily="18" charset="0"/>
            </a:endParaRPr>
          </a:p>
        </p:txBody>
      </p:sp>
      <p:sp>
        <p:nvSpPr>
          <p:cNvPr id="19489" name="Text Box 33"/>
          <p:cNvSpPr txBox="1">
            <a:spLocks noChangeArrowheads="1"/>
          </p:cNvSpPr>
          <p:nvPr/>
        </p:nvSpPr>
        <p:spPr bwMode="auto">
          <a:xfrm>
            <a:off x="7308850" y="3429000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nstantia" pitchFamily="18" charset="0"/>
              </a:rPr>
              <a:t>S</a:t>
            </a:r>
            <a:endParaRPr lang="ru-RU">
              <a:latin typeface="Constantia" pitchFamily="18" charset="0"/>
            </a:endParaRPr>
          </a:p>
        </p:txBody>
      </p:sp>
      <p:sp>
        <p:nvSpPr>
          <p:cNvPr id="19472" name="Arc 35"/>
          <p:cNvSpPr>
            <a:spLocks/>
          </p:cNvSpPr>
          <p:nvPr/>
        </p:nvSpPr>
        <p:spPr bwMode="auto">
          <a:xfrm rot="-1670284">
            <a:off x="3059113" y="1052513"/>
            <a:ext cx="882650" cy="430212"/>
          </a:xfrm>
          <a:custGeom>
            <a:avLst/>
            <a:gdLst>
              <a:gd name="T0" fmla="*/ 597382 w 43200"/>
              <a:gd name="T1" fmla="*/ 5567 h 42352"/>
              <a:gd name="T2" fmla="*/ 318837 w 43200"/>
              <a:gd name="T3" fmla="*/ 0 h 42352"/>
              <a:gd name="T4" fmla="*/ 441325 w 43200"/>
              <a:gd name="T5" fmla="*/ 210799 h 42352"/>
              <a:gd name="T6" fmla="*/ 0 60000 65536"/>
              <a:gd name="T7" fmla="*/ 0 60000 65536"/>
              <a:gd name="T8" fmla="*/ 0 60000 65536"/>
              <a:gd name="T9" fmla="*/ 0 w 43200"/>
              <a:gd name="T10" fmla="*/ 0 h 42352"/>
              <a:gd name="T11" fmla="*/ 43200 w 43200"/>
              <a:gd name="T12" fmla="*/ 42352 h 423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2352" fill="none" extrusionOk="0">
                <a:moveTo>
                  <a:pt x="29238" y="547"/>
                </a:moveTo>
                <a:cubicBezTo>
                  <a:pt x="37640" y="3724"/>
                  <a:pt x="43200" y="11769"/>
                  <a:pt x="43200" y="20752"/>
                </a:cubicBezTo>
                <a:cubicBezTo>
                  <a:pt x="43200" y="32681"/>
                  <a:pt x="33529" y="42352"/>
                  <a:pt x="21600" y="42352"/>
                </a:cubicBezTo>
                <a:cubicBezTo>
                  <a:pt x="9670" y="42352"/>
                  <a:pt x="0" y="32681"/>
                  <a:pt x="0" y="20752"/>
                </a:cubicBezTo>
                <a:cubicBezTo>
                  <a:pt x="-1" y="11131"/>
                  <a:pt x="6362" y="2670"/>
                  <a:pt x="15605" y="0"/>
                </a:cubicBezTo>
              </a:path>
              <a:path w="43200" h="42352" stroke="0" extrusionOk="0">
                <a:moveTo>
                  <a:pt x="29238" y="547"/>
                </a:moveTo>
                <a:cubicBezTo>
                  <a:pt x="37640" y="3724"/>
                  <a:pt x="43200" y="11769"/>
                  <a:pt x="43200" y="20752"/>
                </a:cubicBezTo>
                <a:cubicBezTo>
                  <a:pt x="43200" y="32681"/>
                  <a:pt x="33529" y="42352"/>
                  <a:pt x="21600" y="42352"/>
                </a:cubicBezTo>
                <a:cubicBezTo>
                  <a:pt x="9670" y="42352"/>
                  <a:pt x="0" y="32681"/>
                  <a:pt x="0" y="20752"/>
                </a:cubicBezTo>
                <a:cubicBezTo>
                  <a:pt x="-1" y="11131"/>
                  <a:pt x="6362" y="2670"/>
                  <a:pt x="15605" y="0"/>
                </a:cubicBezTo>
                <a:lnTo>
                  <a:pt x="21600" y="20752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92" name="AutoShape 36"/>
          <p:cNvSpPr>
            <a:spLocks noChangeArrowheads="1"/>
          </p:cNvSpPr>
          <p:nvPr/>
        </p:nvSpPr>
        <p:spPr bwMode="auto">
          <a:xfrm rot="-1660864">
            <a:off x="4067175" y="1484313"/>
            <a:ext cx="431800" cy="2159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9493" name="Oval 37"/>
          <p:cNvSpPr>
            <a:spLocks noChangeArrowheads="1"/>
          </p:cNvSpPr>
          <p:nvPr/>
        </p:nvSpPr>
        <p:spPr bwMode="auto">
          <a:xfrm rot="-1672199">
            <a:off x="3924300" y="1052513"/>
            <a:ext cx="1584325" cy="5111750"/>
          </a:xfrm>
          <a:prstGeom prst="ellipse">
            <a:avLst/>
          </a:prstGeom>
          <a:solidFill>
            <a:srgbClr val="800080">
              <a:alpha val="18039"/>
            </a:srgbClr>
          </a:solidFill>
          <a:ln w="38100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9475" name="Text Box 38"/>
          <p:cNvSpPr txBox="1">
            <a:spLocks noChangeArrowheads="1"/>
          </p:cNvSpPr>
          <p:nvPr/>
        </p:nvSpPr>
        <p:spPr bwMode="auto">
          <a:xfrm>
            <a:off x="900113" y="5589588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>
              <a:latin typeface="Constantia" pitchFamily="18" charset="0"/>
            </a:endParaRPr>
          </a:p>
        </p:txBody>
      </p:sp>
      <p:sp>
        <p:nvSpPr>
          <p:cNvPr id="19495" name="AutoShape 39"/>
          <p:cNvSpPr>
            <a:spLocks noChangeArrowheads="1"/>
          </p:cNvSpPr>
          <p:nvPr/>
        </p:nvSpPr>
        <p:spPr bwMode="auto">
          <a:xfrm>
            <a:off x="1116013" y="5373688"/>
            <a:ext cx="1368425" cy="792162"/>
          </a:xfrm>
          <a:prstGeom prst="wedgeRectCallout">
            <a:avLst>
              <a:gd name="adj1" fmla="val 212644"/>
              <a:gd name="adj2" fmla="val -7945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>
                <a:latin typeface="Constantia" pitchFamily="18" charset="0"/>
              </a:rPr>
              <a:t>Круг склонения</a:t>
            </a:r>
          </a:p>
          <a:p>
            <a:pPr algn="ctr"/>
            <a:endParaRPr lang="ru-RU">
              <a:latin typeface="Constantia" pitchFamily="18" charset="0"/>
            </a:endParaRPr>
          </a:p>
        </p:txBody>
      </p:sp>
      <p:sp>
        <p:nvSpPr>
          <p:cNvPr id="19496" name="Line 40"/>
          <p:cNvSpPr>
            <a:spLocks noChangeShapeType="1"/>
          </p:cNvSpPr>
          <p:nvPr/>
        </p:nvSpPr>
        <p:spPr bwMode="auto">
          <a:xfrm flipH="1" flipV="1">
            <a:off x="4284663" y="1628775"/>
            <a:ext cx="358775" cy="18716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97" name="Line 41"/>
          <p:cNvSpPr>
            <a:spLocks noChangeShapeType="1"/>
          </p:cNvSpPr>
          <p:nvPr/>
        </p:nvSpPr>
        <p:spPr bwMode="auto">
          <a:xfrm>
            <a:off x="4643438" y="3500438"/>
            <a:ext cx="936625" cy="144462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98" name="Arc 42"/>
          <p:cNvSpPr>
            <a:spLocks/>
          </p:cNvSpPr>
          <p:nvPr/>
        </p:nvSpPr>
        <p:spPr bwMode="auto">
          <a:xfrm rot="17120247" flipV="1">
            <a:off x="4589463" y="3052763"/>
            <a:ext cx="358775" cy="536575"/>
          </a:xfrm>
          <a:custGeom>
            <a:avLst/>
            <a:gdLst>
              <a:gd name="T0" fmla="*/ 0 w 21600"/>
              <a:gd name="T1" fmla="*/ 0 h 24727"/>
              <a:gd name="T2" fmla="*/ 354988 w 21600"/>
              <a:gd name="T3" fmla="*/ 536575 h 24727"/>
              <a:gd name="T4" fmla="*/ 0 w 21600"/>
              <a:gd name="T5" fmla="*/ 468719 h 24727"/>
              <a:gd name="T6" fmla="*/ 0 60000 65536"/>
              <a:gd name="T7" fmla="*/ 0 60000 65536"/>
              <a:gd name="T8" fmla="*/ 0 60000 65536"/>
              <a:gd name="T9" fmla="*/ 0 w 21600"/>
              <a:gd name="T10" fmla="*/ 0 h 24727"/>
              <a:gd name="T11" fmla="*/ 21600 w 21600"/>
              <a:gd name="T12" fmla="*/ 24727 h 247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472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646"/>
                  <a:pt x="21523" y="23691"/>
                  <a:pt x="21372" y="24727"/>
                </a:cubicBezTo>
              </a:path>
              <a:path w="21600" h="2472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646"/>
                  <a:pt x="21523" y="23691"/>
                  <a:pt x="21372" y="24727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9504" name="Picture 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2924175"/>
            <a:ext cx="2825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06" name="Oval 50"/>
          <p:cNvSpPr>
            <a:spLocks noChangeArrowheads="1"/>
          </p:cNvSpPr>
          <p:nvPr/>
        </p:nvSpPr>
        <p:spPr bwMode="auto">
          <a:xfrm>
            <a:off x="3348038" y="4581525"/>
            <a:ext cx="142875" cy="1428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9507" name="Text Box 51"/>
          <p:cNvSpPr txBox="1">
            <a:spLocks noChangeArrowheads="1"/>
          </p:cNvSpPr>
          <p:nvPr/>
        </p:nvSpPr>
        <p:spPr bwMode="auto">
          <a:xfrm>
            <a:off x="3348038" y="46529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Constantia" pitchFamily="18" charset="0"/>
              </a:rPr>
              <a:t>ɤ</a:t>
            </a:r>
          </a:p>
        </p:txBody>
      </p:sp>
      <p:sp>
        <p:nvSpPr>
          <p:cNvPr id="19508" name="AutoShape 52"/>
          <p:cNvSpPr>
            <a:spLocks noChangeArrowheads="1"/>
          </p:cNvSpPr>
          <p:nvPr/>
        </p:nvSpPr>
        <p:spPr bwMode="auto">
          <a:xfrm>
            <a:off x="179388" y="3933825"/>
            <a:ext cx="1871662" cy="935038"/>
          </a:xfrm>
          <a:prstGeom prst="wedgeRectCallout">
            <a:avLst>
              <a:gd name="adj1" fmla="val 124046"/>
              <a:gd name="adj2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>
                <a:latin typeface="Constantia" pitchFamily="18" charset="0"/>
                <a:hlinkClick r:id="rId4" action="ppaction://hlinksldjump"/>
              </a:rPr>
              <a:t>Точка весеннего равноденствия</a:t>
            </a:r>
            <a:endParaRPr lang="ru-RU">
              <a:latin typeface="Constantia" pitchFamily="18" charset="0"/>
            </a:endParaRPr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323850" y="765175"/>
            <a:ext cx="1798638" cy="366713"/>
            <a:chOff x="431" y="346"/>
            <a:chExt cx="1133" cy="231"/>
          </a:xfrm>
        </p:grpSpPr>
        <p:sp>
          <p:nvSpPr>
            <p:cNvPr id="3" name="Text Box 49"/>
            <p:cNvSpPr txBox="1">
              <a:spLocks noChangeArrowheads="1"/>
            </p:cNvSpPr>
            <p:nvPr/>
          </p:nvSpPr>
          <p:spPr bwMode="auto">
            <a:xfrm>
              <a:off x="521" y="346"/>
              <a:ext cx="104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>
                  <a:latin typeface="Constantia" pitchFamily="18" charset="0"/>
                </a:rPr>
                <a:t> - склонение</a:t>
              </a:r>
            </a:p>
          </p:txBody>
        </p:sp>
        <p:pic>
          <p:nvPicPr>
            <p:cNvPr id="19490" name="Picture 5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1" y="346"/>
              <a:ext cx="178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515" name="Line 59"/>
          <p:cNvSpPr>
            <a:spLocks noChangeShapeType="1"/>
          </p:cNvSpPr>
          <p:nvPr/>
        </p:nvSpPr>
        <p:spPr bwMode="auto">
          <a:xfrm flipH="1">
            <a:off x="3419475" y="3500438"/>
            <a:ext cx="1223963" cy="115252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516" name="Arc 60"/>
          <p:cNvSpPr>
            <a:spLocks/>
          </p:cNvSpPr>
          <p:nvPr/>
        </p:nvSpPr>
        <p:spPr bwMode="auto">
          <a:xfrm rot="5118313">
            <a:off x="4644232" y="3285331"/>
            <a:ext cx="217488" cy="936625"/>
          </a:xfrm>
          <a:custGeom>
            <a:avLst/>
            <a:gdLst>
              <a:gd name="T0" fmla="*/ 3373 w 21600"/>
              <a:gd name="T1" fmla="*/ 0 h 28994"/>
              <a:gd name="T2" fmla="*/ 204338 w 21600"/>
              <a:gd name="T3" fmla="*/ 936625 h 28994"/>
              <a:gd name="T4" fmla="*/ 0 w 21600"/>
              <a:gd name="T5" fmla="*/ 697672 h 28994"/>
              <a:gd name="T6" fmla="*/ 0 60000 65536"/>
              <a:gd name="T7" fmla="*/ 0 60000 65536"/>
              <a:gd name="T8" fmla="*/ 0 60000 65536"/>
              <a:gd name="T9" fmla="*/ 0 w 21600"/>
              <a:gd name="T10" fmla="*/ 0 h 28994"/>
              <a:gd name="T11" fmla="*/ 21600 w 21600"/>
              <a:gd name="T12" fmla="*/ 28994 h 289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8994" fill="none" extrusionOk="0">
                <a:moveTo>
                  <a:pt x="335" y="-1"/>
                </a:moveTo>
                <a:cubicBezTo>
                  <a:pt x="12132" y="182"/>
                  <a:pt x="21600" y="9798"/>
                  <a:pt x="21600" y="21597"/>
                </a:cubicBezTo>
                <a:cubicBezTo>
                  <a:pt x="21600" y="24120"/>
                  <a:pt x="21157" y="26623"/>
                  <a:pt x="20293" y="28993"/>
                </a:cubicBezTo>
              </a:path>
              <a:path w="21600" h="28994" stroke="0" extrusionOk="0">
                <a:moveTo>
                  <a:pt x="335" y="-1"/>
                </a:moveTo>
                <a:cubicBezTo>
                  <a:pt x="12132" y="182"/>
                  <a:pt x="21600" y="9798"/>
                  <a:pt x="21600" y="21597"/>
                </a:cubicBezTo>
                <a:cubicBezTo>
                  <a:pt x="21600" y="24120"/>
                  <a:pt x="21157" y="26623"/>
                  <a:pt x="20293" y="28993"/>
                </a:cubicBezTo>
                <a:lnTo>
                  <a:pt x="0" y="21597"/>
                </a:lnTo>
                <a:close/>
              </a:path>
            </a:pathLst>
          </a:custGeom>
          <a:noFill/>
          <a:ln w="28575">
            <a:solidFill>
              <a:srgbClr val="008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517" name="Text Box 61"/>
          <p:cNvSpPr txBox="1">
            <a:spLocks noChangeArrowheads="1"/>
          </p:cNvSpPr>
          <p:nvPr/>
        </p:nvSpPr>
        <p:spPr bwMode="auto">
          <a:xfrm>
            <a:off x="4500563" y="3789363"/>
            <a:ext cx="358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>
                <a:latin typeface="Constantia" pitchFamily="18" charset="0"/>
              </a:rPr>
              <a:t>α</a:t>
            </a:r>
          </a:p>
        </p:txBody>
      </p:sp>
      <p:sp>
        <p:nvSpPr>
          <p:cNvPr id="19518" name="Text Box 62"/>
          <p:cNvSpPr txBox="1">
            <a:spLocks noChangeArrowheads="1"/>
          </p:cNvSpPr>
          <p:nvPr/>
        </p:nvSpPr>
        <p:spPr bwMode="auto">
          <a:xfrm>
            <a:off x="250825" y="1125538"/>
            <a:ext cx="1657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>
                <a:latin typeface="Constantia" pitchFamily="18" charset="0"/>
              </a:rPr>
              <a:t>α</a:t>
            </a:r>
            <a:r>
              <a:rPr lang="ru-RU">
                <a:latin typeface="Constantia" pitchFamily="18" charset="0"/>
              </a:rPr>
              <a:t> – прямое восхождение</a:t>
            </a:r>
            <a:endParaRPr lang="el-GR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9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9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9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2" grpId="0" animBg="1"/>
      <p:bldP spid="19483" grpId="0" animBg="1"/>
      <p:bldP spid="19484" grpId="0" animBg="1"/>
      <p:bldP spid="19485" grpId="0" animBg="1"/>
      <p:bldP spid="19486" grpId="0"/>
      <p:bldP spid="19487" grpId="0"/>
      <p:bldP spid="19488" grpId="0"/>
      <p:bldP spid="19489" grpId="0"/>
      <p:bldP spid="19492" grpId="0" animBg="1"/>
      <p:bldP spid="19493" grpId="0" animBg="1"/>
      <p:bldP spid="19495" grpId="0" animBg="1"/>
      <p:bldP spid="19496" grpId="0" animBg="1"/>
      <p:bldP spid="19497" grpId="0" animBg="1"/>
      <p:bldP spid="19498" grpId="0" animBg="1"/>
      <p:bldP spid="19506" grpId="0" animBg="1"/>
      <p:bldP spid="19507" grpId="0"/>
      <p:bldP spid="19508" grpId="0" animBg="1"/>
      <p:bldP spid="19515" grpId="0" animBg="1"/>
      <p:bldP spid="19516" grpId="0" animBg="1"/>
      <p:bldP spid="19517" grpId="0"/>
      <p:bldP spid="195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i="1" smtClean="0">
                <a:solidFill>
                  <a:schemeClr val="tx1"/>
                </a:solidFill>
              </a:rPr>
              <a:t>Эклиптика</a:t>
            </a:r>
            <a:endParaRPr lang="ru-RU" smtClean="0">
              <a:solidFill>
                <a:schemeClr val="tx1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А.С.А.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971550" y="3068638"/>
            <a:ext cx="7559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i="1">
                <a:solidFill>
                  <a:srgbClr val="0033CC"/>
                </a:solidFill>
                <a:latin typeface="Constantia" pitchFamily="18" charset="0"/>
                <a:hlinkClick r:id="rId2" action="ppaction://hlinksldjump"/>
              </a:rPr>
              <a:t>Эклиптика</a:t>
            </a:r>
            <a:r>
              <a:rPr lang="ru-RU" sz="2400" i="1">
                <a:solidFill>
                  <a:srgbClr val="0033CC"/>
                </a:solidFill>
                <a:latin typeface="Constantia" pitchFamily="18" charset="0"/>
              </a:rPr>
              <a:t> - видимый путь Солнца по небесной сфере.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2268538" y="4797425"/>
            <a:ext cx="60483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solidFill>
                  <a:srgbClr val="0033CC"/>
                </a:solidFill>
                <a:latin typeface="Constantia" pitchFamily="18" charset="0"/>
              </a:rPr>
              <a:t>21 марта эклиптика пересекает небесный экватор в точке весеннего равноденствия</a:t>
            </a:r>
          </a:p>
        </p:txBody>
      </p:sp>
      <p:pic>
        <p:nvPicPr>
          <p:cNvPr id="21510" name="Picture 8" descr="http://www.krugosvet.ru/uploads/enc/images/30/123867873919fc.g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-4560888" y="3524250"/>
            <a:ext cx="952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Rectangle 10"/>
          <p:cNvSpPr>
            <a:spLocks noChangeArrowheads="1"/>
          </p:cNvSpPr>
          <p:nvPr/>
        </p:nvSpPr>
        <p:spPr bwMode="auto">
          <a:xfrm>
            <a:off x="-4560888" y="3638550"/>
            <a:ext cx="323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>
                <a:latin typeface="Constantia" pitchFamily="18" charset="0"/>
                <a:cs typeface="Times New Roman" pitchFamily="18" charset="0"/>
              </a:rPr>
              <a:t>. </a:t>
            </a:r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А.С.А.</a:t>
            </a:r>
          </a:p>
        </p:txBody>
      </p:sp>
      <p:pic>
        <p:nvPicPr>
          <p:cNvPr id="2253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1700213"/>
            <a:ext cx="5040313" cy="434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AutoShape 9"/>
          <p:cNvSpPr>
            <a:spLocks noChangeArrowheads="1"/>
          </p:cNvSpPr>
          <p:nvPr/>
        </p:nvSpPr>
        <p:spPr bwMode="auto">
          <a:xfrm>
            <a:off x="611188" y="476250"/>
            <a:ext cx="7272337" cy="6856413"/>
          </a:xfrm>
          <a:custGeom>
            <a:avLst/>
            <a:gdLst>
              <a:gd name="T0" fmla="*/ 3636169 w 21600"/>
              <a:gd name="T1" fmla="*/ 0 h 21600"/>
              <a:gd name="T2" fmla="*/ 1064926 w 21600"/>
              <a:gd name="T3" fmla="*/ 1004020 h 21600"/>
              <a:gd name="T4" fmla="*/ 0 w 21600"/>
              <a:gd name="T5" fmla="*/ 3428207 h 21600"/>
              <a:gd name="T6" fmla="*/ 1064926 w 21600"/>
              <a:gd name="T7" fmla="*/ 5852393 h 21600"/>
              <a:gd name="T8" fmla="*/ 3636169 w 21600"/>
              <a:gd name="T9" fmla="*/ 6856413 h 21600"/>
              <a:gd name="T10" fmla="*/ 6207411 w 21600"/>
              <a:gd name="T11" fmla="*/ 5852393 h 21600"/>
              <a:gd name="T12" fmla="*/ 7272337 w 21600"/>
              <a:gd name="T13" fmla="*/ 3428207 h 21600"/>
              <a:gd name="T14" fmla="*/ 6207411 w 21600"/>
              <a:gd name="T15" fmla="*/ 100402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4621" y="10800"/>
                </a:moveTo>
                <a:cubicBezTo>
                  <a:pt x="4621" y="14213"/>
                  <a:pt x="7387" y="16979"/>
                  <a:pt x="10800" y="16979"/>
                </a:cubicBezTo>
                <a:cubicBezTo>
                  <a:pt x="14213" y="16979"/>
                  <a:pt x="16979" y="14213"/>
                  <a:pt x="16979" y="10800"/>
                </a:cubicBezTo>
                <a:cubicBezTo>
                  <a:pt x="16979" y="7387"/>
                  <a:pt x="14213" y="4621"/>
                  <a:pt x="10800" y="4621"/>
                </a:cubicBezTo>
                <a:cubicBezTo>
                  <a:pt x="7387" y="4621"/>
                  <a:pt x="4621" y="7387"/>
                  <a:pt x="4621" y="10800"/>
                </a:cubicBezTo>
                <a:close/>
              </a:path>
            </a:pathLst>
          </a:cu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2" name="Text Box 10"/>
          <p:cNvSpPr txBox="1">
            <a:spLocks noChangeArrowheads="1"/>
          </p:cNvSpPr>
          <p:nvPr/>
        </p:nvSpPr>
        <p:spPr bwMode="auto">
          <a:xfrm>
            <a:off x="971550" y="188913"/>
            <a:ext cx="7416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>
                <a:solidFill>
                  <a:srgbClr val="000099"/>
                </a:solidFill>
                <a:latin typeface="Constantia" pitchFamily="18" charset="0"/>
              </a:rPr>
              <a:t>Эклиптика </a:t>
            </a: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6426200" y="3500438"/>
            <a:ext cx="27178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i="1">
                <a:solidFill>
                  <a:srgbClr val="0033CC"/>
                </a:solidFill>
                <a:latin typeface="Constantia" pitchFamily="18" charset="0"/>
              </a:rPr>
              <a:t>Пересечение этой плоскости с небесной сферой дает круг – эклиптику, видимый путь Солнца за год. </a:t>
            </a: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250825" y="1268413"/>
            <a:ext cx="52705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rgbClr val="0033CC"/>
                </a:solidFill>
                <a:latin typeface="Constantia" pitchFamily="18" charset="0"/>
              </a:rPr>
              <a:t>Ось вращения Земли наклонена примерно на 23,5° относительно перпендикуляра, проведенного к плоскости эклиптики.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5" grpId="0"/>
      <p:bldP spid="266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А.С.А.</a:t>
            </a:r>
          </a:p>
        </p:txBody>
      </p:sp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971550" y="188913"/>
            <a:ext cx="7416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>
                <a:solidFill>
                  <a:srgbClr val="000099"/>
                </a:solidFill>
                <a:latin typeface="Constantia" pitchFamily="18" charset="0"/>
              </a:rPr>
              <a:t>Эклиптика 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755650" y="1557338"/>
            <a:ext cx="504031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i="1">
                <a:solidFill>
                  <a:srgbClr val="0033CC"/>
                </a:solidFill>
                <a:latin typeface="Constantia" pitchFamily="18" charset="0"/>
              </a:rPr>
              <a:t>Каждый год в июне Солнце высоко поднимается на небе в Северном полушарии, где дни становятся длинными, а ночи короткими. </a:t>
            </a:r>
          </a:p>
          <a:p>
            <a:endParaRPr lang="ru-RU" sz="2400" i="1">
              <a:solidFill>
                <a:srgbClr val="0033CC"/>
              </a:solidFill>
              <a:latin typeface="Constantia" pitchFamily="18" charset="0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3276600" y="3500438"/>
            <a:ext cx="564832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solidFill>
                  <a:srgbClr val="0033CC"/>
                </a:solidFill>
                <a:latin typeface="Constantia" pitchFamily="18" charset="0"/>
              </a:rPr>
              <a:t>Переместившись на противоположную сторону орбиты в декабре у нас на севере дни становятся короткими, а ночи – длинными. 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5867400" y="1844675"/>
            <a:ext cx="295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latin typeface="Constantia" pitchFamily="18" charset="0"/>
              </a:rPr>
              <a:t>22 июня – день летнего солнцестояния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250825" y="3933825"/>
            <a:ext cx="295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latin typeface="Constantia" pitchFamily="18" charset="0"/>
              </a:rPr>
              <a:t>22 декабря – день зимнего солнцестояния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684213" y="5734050"/>
            <a:ext cx="295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latin typeface="Constantia" pitchFamily="18" charset="0"/>
              </a:rPr>
              <a:t>21 марта – день весеннего равноденствия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5219700" y="5734050"/>
            <a:ext cx="295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latin typeface="Constantia" pitchFamily="18" charset="0"/>
              </a:rPr>
              <a:t>23 сентября – день осеннего равноденствия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/>
      <p:bldP spid="29704" grpId="0"/>
      <p:bldP spid="2970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368</Words>
  <Application>Microsoft Office PowerPoint</Application>
  <PresentationFormat>Экран (4:3)</PresentationFormat>
  <Paragraphs>68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Constantia</vt:lpstr>
      <vt:lpstr>Times New Roman</vt:lpstr>
      <vt:lpstr>Wingdings 2</vt:lpstr>
      <vt:lpstr>Тема Office</vt:lpstr>
      <vt:lpstr>I и II экваториальные системы координат</vt:lpstr>
      <vt:lpstr>         Экваториальные системы координат – не зависят от положения наблюдателя,    движутся вместе с небесной сферой</vt:lpstr>
      <vt:lpstr>I экваториальная система</vt:lpstr>
      <vt:lpstr>I экваториальная система</vt:lpstr>
      <vt:lpstr>II экваториальная  система</vt:lpstr>
      <vt:lpstr>Презентация PowerPoint</vt:lpstr>
      <vt:lpstr>Эклиптика</vt:lpstr>
      <vt:lpstr>Презентация PowerPoint</vt:lpstr>
      <vt:lpstr>Презентация PowerPoint</vt:lpstr>
      <vt:lpstr>Презентация PowerPoint</vt:lpstr>
      <vt:lpstr>Звездная карта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Александр Токарев</cp:lastModifiedBy>
  <cp:revision>8</cp:revision>
  <dcterms:created xsi:type="dcterms:W3CDTF">2017-09-18T11:55:51Z</dcterms:created>
  <dcterms:modified xsi:type="dcterms:W3CDTF">2020-09-29T11:34:42Z</dcterms:modified>
</cp:coreProperties>
</file>