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9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 autoAdjust="0"/>
    <p:restoredTop sz="94660"/>
  </p:normalViewPr>
  <p:slideViewPr>
    <p:cSldViewPr>
      <p:cViewPr varScale="1">
        <p:scale>
          <a:sx n="109" d="100"/>
          <a:sy n="109" d="100"/>
        </p:scale>
        <p:origin x="8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2BBC-5891-4B65-86E5-691D759FEA6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0E8-A730-4496-B36D-6D976776E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9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2BBC-5891-4B65-86E5-691D759FEA6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0E8-A730-4496-B36D-6D976776E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7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2BBC-5891-4B65-86E5-691D759FEA6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0E8-A730-4496-B36D-6D976776E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53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2BBC-5891-4B65-86E5-691D759FEA6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0E8-A730-4496-B36D-6D976776E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3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2BBC-5891-4B65-86E5-691D759FEA6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0E8-A730-4496-B36D-6D976776E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7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2BBC-5891-4B65-86E5-691D759FEA6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0E8-A730-4496-B36D-6D976776E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44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2BBC-5891-4B65-86E5-691D759FEA6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0E8-A730-4496-B36D-6D976776E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57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2BBC-5891-4B65-86E5-691D759FEA6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0E8-A730-4496-B36D-6D976776E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82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2BBC-5891-4B65-86E5-691D759FEA6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0E8-A730-4496-B36D-6D976776E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6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2BBC-5891-4B65-86E5-691D759FEA6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0E8-A730-4496-B36D-6D976776E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06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2BBC-5891-4B65-86E5-691D759FEA6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0E8-A730-4496-B36D-6D976776E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36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32BBC-5891-4B65-86E5-691D759FEA66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20E8-A730-4496-B36D-6D976776EA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4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6.png"/><Relationship Id="rId18" Type="http://schemas.openxmlformats.org/officeDocument/2006/relationships/slide" Target="slide12.xm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slide" Target="slide9.xml"/><Relationship Id="rId17" Type="http://schemas.openxmlformats.org/officeDocument/2006/relationships/image" Target="../media/image8.jpeg"/><Relationship Id="rId2" Type="http://schemas.openxmlformats.org/officeDocument/2006/relationships/slide" Target="slide4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5" Type="http://schemas.openxmlformats.org/officeDocument/2006/relationships/image" Target="../media/image7.jpeg"/><Relationship Id="rId10" Type="http://schemas.openxmlformats.org/officeDocument/2006/relationships/slide" Target="slide8.xml"/><Relationship Id="rId19" Type="http://schemas.openxmlformats.org/officeDocument/2006/relationships/image" Target="../media/image9.jpeg"/><Relationship Id="rId4" Type="http://schemas.openxmlformats.org/officeDocument/2006/relationships/slide" Target="slide5.xml"/><Relationship Id="rId9" Type="http://schemas.openxmlformats.org/officeDocument/2006/relationships/image" Target="../media/image4.jpeg"/><Relationship Id="rId1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844824"/>
            <a:ext cx="6478488" cy="938535"/>
          </a:xfrm>
        </p:spPr>
        <p:txBody>
          <a:bodyPr>
            <a:normAutofit/>
          </a:bodyPr>
          <a:lstStyle/>
          <a:p>
            <a:r>
              <a:rPr lang="ru-RU" dirty="0" smtClean="0"/>
              <a:t>Небесные координаты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620688"/>
            <a:ext cx="6174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Годичный путь Солнца, проходящего через 12 зодиакальных созвездия.</a:t>
            </a:r>
          </a:p>
        </p:txBody>
      </p:sp>
      <p:pic>
        <p:nvPicPr>
          <p:cNvPr id="23554" name="Picture 2" descr="http://www.nexplorer.ru/load/import/news/bb7248b1ca6fe0c2037390cac361c1b8.jpg"/>
          <p:cNvPicPr>
            <a:picLocks noChangeAspect="1" noChangeArrowheads="1"/>
          </p:cNvPicPr>
          <p:nvPr/>
        </p:nvPicPr>
        <p:blipFill>
          <a:blip r:embed="rId2" cstate="print"/>
          <a:srcRect r="50548"/>
          <a:stretch>
            <a:fillRect/>
          </a:stretch>
        </p:blipFill>
        <p:spPr bwMode="auto">
          <a:xfrm>
            <a:off x="3131840" y="1772816"/>
            <a:ext cx="4772197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332656"/>
            <a:ext cx="6480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 планета, и звезда характеризуются свечением, по которому, могут быть замечены с Земли. Однако звезда – это самосветящийся объект. В то время как планета светится за счет света, отраженного от звезд. Стало быть, излучение планет в разы слабее звездного. Для звезд более характерно мерцание, вызванное колебанием воздуха.</a:t>
            </a:r>
            <a:r>
              <a:rPr lang="ru-RU" sz="2000" dirty="0" smtClean="0"/>
              <a:t> Планеты, в свою очередь, светят равномерно, хоть и более тускло.</a:t>
            </a:r>
            <a:endParaRPr lang="ru-RU" sz="2000" dirty="0"/>
          </a:p>
        </p:txBody>
      </p:sp>
      <p:pic>
        <p:nvPicPr>
          <p:cNvPr id="22530" name="Picture 2" descr="https://img.purch.com/h/1000/aHR0cDovL3d3dy5zcGFjZS5jb20vaW1hZ2VzL2kvMDAwLzAyMS84NTUvb3JpZ2luYWwvc2t5d2F0Y2hlci1pbWFnZS1iZWxldHNreS5qcGc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212976"/>
            <a:ext cx="5076564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332656"/>
            <a:ext cx="6174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Видимая звёздная величина </a:t>
            </a:r>
            <a:r>
              <a:rPr lang="en-US" sz="2400" dirty="0"/>
              <a:t>m</a:t>
            </a:r>
            <a:r>
              <a:rPr lang="ru-RU" sz="2400" dirty="0"/>
              <a:t> указывает поток излучения вблизи наблюдателя, т. е. наблюдаемую яркость небесного источника, которая зависит не только от реальной мощности объекта, но и от расстояния до него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1506" name="Picture 2" descr="http://24-lenta.ru/images/nauka/img-880-1498564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140968"/>
            <a:ext cx="5760640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irandspace.si.edu/sites/default/files/styles/slideshow_lg/public/images/SI2001-9898h.jpg?itok=PV-WHbE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6752"/>
            <a:ext cx="3312368" cy="446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07704" y="5949280"/>
            <a:ext cx="326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Армиллярная сфера Тихо Браге</a:t>
            </a:r>
          </a:p>
        </p:txBody>
      </p:sp>
      <p:pic>
        <p:nvPicPr>
          <p:cNvPr id="7" name="Рисунок 6" descr="https://imgprx.livejournal.net/52977303d43e5de9783e2bf766b67227814edacb/d69uNfqOB-l0gllELcVXHF_RIR6I36PGPiZdsT3QE6x5NQYFk7tL0Wzk7g38iWKbXSFFDCr8pXlKnxNX9VwYzrCNZhLSqL9I__tayrPsBj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548681"/>
            <a:ext cx="240089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012160" y="2852936"/>
            <a:ext cx="2291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</a:t>
            </a:r>
            <a:r>
              <a:rPr lang="ru-RU" dirty="0" smtClean="0"/>
              <a:t>Небесный атлас»</a:t>
            </a:r>
            <a:br>
              <a:rPr lang="ru-RU" dirty="0" smtClean="0"/>
            </a:br>
            <a:r>
              <a:rPr lang="ru-RU" dirty="0" smtClean="0"/>
              <a:t>А</a:t>
            </a:r>
            <a:r>
              <a:rPr lang="ru-RU" dirty="0"/>
              <a:t>. </a:t>
            </a:r>
            <a:r>
              <a:rPr lang="ru-RU" dirty="0" err="1"/>
              <a:t>Целлариуса</a:t>
            </a:r>
            <a:r>
              <a:rPr lang="ru-RU" dirty="0"/>
              <a:t> 1660 г.</a:t>
            </a:r>
          </a:p>
        </p:txBody>
      </p:sp>
      <p:pic>
        <p:nvPicPr>
          <p:cNvPr id="9" name="Рисунок 8" descr="https://pbs.twimg.com/media/DJoDtP0VoAAC_F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645024"/>
            <a:ext cx="1944216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880030" y="5877272"/>
            <a:ext cx="3022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Небесный глобус </a:t>
            </a:r>
            <a:br>
              <a:rPr lang="ru-RU" dirty="0" smtClean="0"/>
            </a:br>
            <a:r>
              <a:rPr lang="ru-RU" dirty="0" smtClean="0"/>
              <a:t>Мухаммеда ибн Хилаи.674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old.msun.ru/Vector/Astr/Astronom/Metod_koordinat.files/image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00808"/>
            <a:ext cx="4514850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47864" y="476672"/>
            <a:ext cx="375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Горизонтальная система координат</a:t>
            </a:r>
            <a:endParaRPr lang="ru-RU" dirty="0"/>
          </a:p>
        </p:txBody>
      </p:sp>
      <p:pic>
        <p:nvPicPr>
          <p:cNvPr id="19460" name="Picture 4" descr="http://ya-znau.ru/information/userfiles/151/%D0%93%D0%BE%D1%80%D0%B8%D0%B7%D0%BE%D0%BD%D1%82%D0%B0%D0%BB%D1%8C%D0%BD%D0%B0%D1%8F%20%D1%81%D0%B8%D1%81%D1%82%D0%B5%D0%BC%D0%B0%20%D0%BA%D0%BE%D0%BE%D1%80%D0%B4%D0%B8%D0%BD%D0%B0%D1%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68760"/>
            <a:ext cx="5157192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ya-znau.ru/information/userfiles/151/%D0%9F%D0%95%D1%80%D0%AD%D0%9A%D0%92%D1%81%D0%B8%D0%9A%D0%9E%D0%9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84784"/>
            <a:ext cx="475252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15816" y="620688"/>
            <a:ext cx="4551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Первая экваториальная система координат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908720"/>
            <a:ext cx="4516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Вторая экваториальная система координат</a:t>
            </a:r>
            <a:endParaRPr lang="ru-RU" dirty="0"/>
          </a:p>
        </p:txBody>
      </p:sp>
      <p:pic>
        <p:nvPicPr>
          <p:cNvPr id="5" name="Рисунок 4" descr="http://ya-znau.ru/information/userfiles/151/%D0%92%D1%82%D0%BE%D1%80%D0%B0%D1%8F%20%D1%81%D0%B8%D1%81%D1%82%D0%B5%D0%BC%D0%B0%20%D0%BA%D0%BE%D0%BE%D1%80%D0%B4%D0%B8%D0%BD%D0%B0%D1%82.jpg"/>
          <p:cNvPicPr/>
          <p:nvPr/>
        </p:nvPicPr>
        <p:blipFill>
          <a:blip r:embed="rId2" cstate="print"/>
          <a:srcRect b="13412"/>
          <a:stretch>
            <a:fillRect/>
          </a:stretch>
        </p:blipFill>
        <p:spPr bwMode="auto">
          <a:xfrm>
            <a:off x="3203848" y="1772816"/>
            <a:ext cx="43204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476672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Высота полюса мира над горизонтом, высота светила в меридиане</a:t>
            </a:r>
            <a:endParaRPr lang="ru-RU" dirty="0"/>
          </a:p>
        </p:txBody>
      </p:sp>
      <p:pic>
        <p:nvPicPr>
          <p:cNvPr id="5" name="Рисунок 4" descr="http://ya-znau.ru/information/userfiles/151/%D0%9A%D1%83%D0%BB%D1%8C%D0%BC%D0%B8%D0%BD%D0%B0%D1%86%D0%B8%D1%8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44824"/>
            <a:ext cx="48245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907704" y="914236"/>
            <a:ext cx="66967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Задача 1.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Звезды с каким склонением будут кульминировать в зените на широте Москвы (55° 45′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с.ш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 37° 37′ в.д.)?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907704" y="2348880"/>
            <a:ext cx="64807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Задача 2.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На какой высоте находится Полюс мира на широте Москвы (55° 45′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с.ш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 37° 37′ в.д.)?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3717032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Задача 3.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Какое склонение имеет незаходящая звезда, которая едва касается горизонта на широте Москвы (55° 45′ </a:t>
            </a:r>
            <a:r>
              <a:rPr lang="ru-RU" dirty="0" err="1"/>
              <a:t>с.ш</a:t>
            </a:r>
            <a:r>
              <a:rPr lang="ru-RU" dirty="0"/>
              <a:t>. 37° 37′ в.д.)? Оптическими эффектами пренебречь.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95736" y="1556792"/>
            <a:ext cx="6246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Основой учения Пифагора была вера в переселение душ и гармоничное устройство мира. Он </a:t>
            </a:r>
            <a:r>
              <a:rPr lang="ru-RU" sz="2400" dirty="0" smtClean="0"/>
              <a:t>полагал </a:t>
            </a:r>
            <a:r>
              <a:rPr lang="ru-RU" sz="2400" dirty="0"/>
              <a:t>что душу </a:t>
            </a:r>
            <a:r>
              <a:rPr lang="ru-RU" sz="2400" dirty="0" smtClean="0"/>
              <a:t>очищает </a:t>
            </a:r>
            <a:r>
              <a:rPr lang="ru-RU" sz="2400" dirty="0"/>
              <a:t>музыка и умственный труд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2204864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Путешествие продолжается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506826"/>
              </p:ext>
            </p:extLst>
          </p:nvPr>
        </p:nvGraphicFramePr>
        <p:xfrm>
          <a:off x="1763688" y="1052737"/>
          <a:ext cx="7152456" cy="46085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84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4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4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361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617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617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170" name="Picture 2" descr="http://ds04.infourok.ru/uploads/ex/07a8/00047477-a44be52d/img2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18900" t="22050" r="17314" b="28601"/>
          <a:stretch>
            <a:fillRect/>
          </a:stretch>
        </p:blipFill>
        <p:spPr bwMode="auto">
          <a:xfrm>
            <a:off x="1835697" y="1124744"/>
            <a:ext cx="2304256" cy="1368152"/>
          </a:xfrm>
          <a:prstGeom prst="rect">
            <a:avLst/>
          </a:prstGeom>
          <a:noFill/>
        </p:spPr>
      </p:pic>
      <p:pic>
        <p:nvPicPr>
          <p:cNvPr id="7172" name="Picture 4" descr="http://ak4.picdn.net/shutterstock/videos/19478434/thumb/1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451" t="10000" r="9859" b="5000"/>
          <a:stretch>
            <a:fillRect/>
          </a:stretch>
        </p:blipFill>
        <p:spPr bwMode="auto">
          <a:xfrm>
            <a:off x="4355976" y="1268760"/>
            <a:ext cx="2088232" cy="1224136"/>
          </a:xfrm>
          <a:prstGeom prst="rect">
            <a:avLst/>
          </a:prstGeom>
          <a:noFill/>
        </p:spPr>
      </p:pic>
      <p:pic>
        <p:nvPicPr>
          <p:cNvPr id="7174" name="Picture 6" descr="http://astro.moscowgirlstyle.ru/wp-content/uploads/2016/03/libra_05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t="8262" r="37195" b="7836"/>
          <a:stretch>
            <a:fillRect/>
          </a:stretch>
        </p:blipFill>
        <p:spPr bwMode="auto">
          <a:xfrm>
            <a:off x="6948264" y="1196752"/>
            <a:ext cx="1584176" cy="1191644"/>
          </a:xfrm>
          <a:prstGeom prst="rect">
            <a:avLst/>
          </a:prstGeom>
          <a:noFill/>
        </p:spPr>
      </p:pic>
      <p:pic>
        <p:nvPicPr>
          <p:cNvPr id="7176" name="Picture 8" descr="https://img-fotki.yandex.ru/get/4314/210837515.35/0_16026e_c9d9d65_orig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 l="15504" t="5575" r="15837" b="5223"/>
          <a:stretch>
            <a:fillRect/>
          </a:stretch>
        </p:blipFill>
        <p:spPr bwMode="auto">
          <a:xfrm>
            <a:off x="2267744" y="2708920"/>
            <a:ext cx="1506767" cy="1296144"/>
          </a:xfrm>
          <a:prstGeom prst="rect">
            <a:avLst/>
          </a:prstGeom>
          <a:noFill/>
        </p:spPr>
      </p:pic>
      <p:pic>
        <p:nvPicPr>
          <p:cNvPr id="7178" name="Picture 10" descr="http://kosmo-apparaty.ru/wp-content/uploads/2014/01/Snimok-pokazyivayushhiy-kak-Polyarnaya-zvezda-ostaetsya-statichnoy-v-to-vremya-kak-drugie-zvezdyi-za-schet-vrashheniya-Zemli-budto-dvizhutsya-po-nochnomu-nebu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 l="781" t="1640" r="34398" b="11446"/>
          <a:stretch>
            <a:fillRect/>
          </a:stretch>
        </p:blipFill>
        <p:spPr bwMode="auto">
          <a:xfrm>
            <a:off x="4427984" y="2780928"/>
            <a:ext cx="1804276" cy="1152128"/>
          </a:xfrm>
          <a:prstGeom prst="rect">
            <a:avLst/>
          </a:prstGeom>
          <a:noFill/>
        </p:spPr>
      </p:pic>
      <p:pic>
        <p:nvPicPr>
          <p:cNvPr id="7180" name="Picture 12" descr="http://tvoy-vopros.ru/wp-content/uploads/2015/10/%D0%A1%D0%BE%D0%B7%D0%B2%D0%B5%D0%B7%D0%B4%D0%B8%D1%8F-%D0%92%D0%BE%D0%BB%D0%BE%D0%BF%D0%B0%D1%81-%D0%B8-%D0%91%D0%BE%D0%BB%D1%8C%D1%88%D0%B0%D1%8F-%D0%BC%D0%B5%D0%B4%D0%B2%D0%B5%D0%B4%D1%82%D1%86%D0%B0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 l="2243" t="5202" r="2417" b="11570"/>
          <a:stretch>
            <a:fillRect/>
          </a:stretch>
        </p:blipFill>
        <p:spPr bwMode="auto">
          <a:xfrm>
            <a:off x="6660232" y="2780928"/>
            <a:ext cx="2167741" cy="1224136"/>
          </a:xfrm>
          <a:prstGeom prst="rect">
            <a:avLst/>
          </a:prstGeom>
          <a:noFill/>
        </p:spPr>
      </p:pic>
      <p:pic>
        <p:nvPicPr>
          <p:cNvPr id="7182" name="Picture 14" descr="https://chertov.info/images/everything/02/155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35696" y="4293096"/>
            <a:ext cx="2196026" cy="1152128"/>
          </a:xfrm>
          <a:prstGeom prst="rect">
            <a:avLst/>
          </a:prstGeom>
          <a:noFill/>
        </p:spPr>
      </p:pic>
      <p:pic>
        <p:nvPicPr>
          <p:cNvPr id="7184" name="Picture 16" descr="https://wallbox.ru/resize/1152x864/wallpapers/main/201551/f481d4949f02d21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 l="2273" r="13637" b="30303"/>
          <a:stretch>
            <a:fillRect/>
          </a:stretch>
        </p:blipFill>
        <p:spPr bwMode="auto">
          <a:xfrm>
            <a:off x="4283968" y="4221088"/>
            <a:ext cx="2088232" cy="1298091"/>
          </a:xfrm>
          <a:prstGeom prst="rect">
            <a:avLst/>
          </a:prstGeom>
          <a:noFill/>
        </p:spPr>
      </p:pic>
      <p:pic>
        <p:nvPicPr>
          <p:cNvPr id="7188" name="Picture 20" descr="http://i.dailymail.co.uk/i/pix/2015/04/17/14/27A9846F00000578-3043622-image-m-116_1429278437607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 l="6287" b="4132"/>
          <a:stretch>
            <a:fillRect/>
          </a:stretch>
        </p:blipFill>
        <p:spPr bwMode="auto">
          <a:xfrm>
            <a:off x="6732240" y="4293096"/>
            <a:ext cx="1962740" cy="115212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635896" y="332656"/>
            <a:ext cx="3788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Что там за </a:t>
            </a:r>
            <a:r>
              <a:rPr lang="ru-RU" sz="2800" dirty="0" smtClean="0"/>
              <a:t>горизонтом?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404664"/>
            <a:ext cx="6480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древности </a:t>
            </a:r>
            <a:r>
              <a:rPr lang="ru-RU" b="1" dirty="0" smtClean="0"/>
              <a:t>созвездиями</a:t>
            </a:r>
            <a:r>
              <a:rPr lang="ru-RU" dirty="0" smtClean="0"/>
              <a:t> </a:t>
            </a:r>
            <a:r>
              <a:rPr lang="ru-RU" b="1" dirty="0" smtClean="0"/>
              <a:t>назывались</a:t>
            </a:r>
            <a:r>
              <a:rPr lang="ru-RU" dirty="0" smtClean="0"/>
              <a:t> характерные фигуры, образуемые яркими звёздами. Звёзды, которые мы видим на небесной сфере рядом, в трёхмерном пространстве могут быть расположены очень далеко друг от друга. </a:t>
            </a:r>
            <a:r>
              <a:rPr lang="ru-RU" b="1" i="1" dirty="0"/>
              <a:t>Созвездием</a:t>
            </a:r>
            <a:r>
              <a:rPr lang="ru-RU" dirty="0"/>
              <a:t> называется участок небесной сферы, границы которого определены специальным решением Международного астрономического союза (МАС).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Всего </a:t>
            </a:r>
            <a:r>
              <a:rPr lang="ru-RU" dirty="0"/>
              <a:t>на небесной сфере </a:t>
            </a:r>
            <a:r>
              <a:rPr lang="ru-RU" dirty="0" smtClean="0"/>
              <a:t>88 созвездий.</a:t>
            </a:r>
          </a:p>
          <a:p>
            <a:endParaRPr lang="ru-RU" dirty="0"/>
          </a:p>
        </p:txBody>
      </p:sp>
      <p:pic>
        <p:nvPicPr>
          <p:cNvPr id="5" name="Picture 2" descr="http://ds04.infourok.ru/uploads/ex/07a8/00047477-a44be52d/img2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18900" t="22050" r="17314" b="28601"/>
          <a:stretch>
            <a:fillRect/>
          </a:stretch>
        </p:blipFill>
        <p:spPr bwMode="auto">
          <a:xfrm>
            <a:off x="2411760" y="3068960"/>
            <a:ext cx="5616624" cy="3334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635896" y="764704"/>
            <a:ext cx="3384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Созвездие Водолея.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3" name="Picture 7" descr="Водолей, рисунок Яна Гевелия из его атласа созвезд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84784"/>
            <a:ext cx="5651407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476672"/>
            <a:ext cx="6246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 Весы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Одно </a:t>
            </a:r>
            <a:r>
              <a:rPr lang="ru-RU" dirty="0"/>
              <a:t>из неживых зодиакальных созвездий. Происхождение названия этого созвездия связывают также миф о богине Фемиде. Не только громовержец Зевс хранит законы Олимпа, но и мать Прометея, богиня Фемида. Она созывает на вечном Олимпе собрания богов и следит за порядком и законом. В руках у нее весы – знак правосудия</a:t>
            </a:r>
          </a:p>
        </p:txBody>
      </p:sp>
      <p:pic>
        <p:nvPicPr>
          <p:cNvPr id="27650" name="Picture 2" descr="http://babyben.ru/images/babyben/2016/08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852936"/>
            <a:ext cx="4824536" cy="3616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95736" y="188640"/>
            <a:ext cx="64087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Воображаемая сфера произвольного радиуса с центром в произвольной точке, на поверхности которой нанесены положения светил так, как они видны на небе в некоторый момент времени из данной точки.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 descr="https://captanshulatev-sdmf.edusev.ru/uploads/8000/27148/persona/folders/fafc73961852353d35a3d9fb8cfff4cf.jpg?14793236684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08920"/>
            <a:ext cx="3888431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979712" y="260648"/>
            <a:ext cx="69127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Кажущееся явление вращения небесной сферы вокруг полярной звезды отражает действительное вращение земного шара вокруг своей оси. Ось параллельная оси видимого вращения небесной сферы, называют осью мира.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https://dic.academic.ru/pictures/enc_colier/0562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08920"/>
            <a:ext cx="4134340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23728" y="188640"/>
            <a:ext cx="63367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Созвездие Волопаса, самая яркая звезда этого созвездия Арктур. Её можно найти по продолжению хвоста Большой медведицы.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http://astrobob.areavoices.com/files/2011/10/Arcturus-eve-1024x593.jpg"/>
          <p:cNvPicPr>
            <a:picLocks noChangeAspect="1" noChangeArrowheads="1"/>
          </p:cNvPicPr>
          <p:nvPr/>
        </p:nvPicPr>
        <p:blipFill>
          <a:blip r:embed="rId2" cstate="print"/>
          <a:srcRect b="6667"/>
          <a:stretch>
            <a:fillRect/>
          </a:stretch>
        </p:blipFill>
        <p:spPr bwMode="auto">
          <a:xfrm>
            <a:off x="2483768" y="2204864"/>
            <a:ext cx="5595495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275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 Unicode MS</vt:lpstr>
      <vt:lpstr>Calibri</vt:lpstr>
      <vt:lpstr>Calibri Light</vt:lpstr>
      <vt:lpstr>Times New Roman</vt:lpstr>
      <vt:lpstr>Тема Office</vt:lpstr>
      <vt:lpstr>Небесные координаты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Александр Токарев</cp:lastModifiedBy>
  <cp:revision>37</cp:revision>
  <dcterms:created xsi:type="dcterms:W3CDTF">2018-01-20T11:29:04Z</dcterms:created>
  <dcterms:modified xsi:type="dcterms:W3CDTF">2020-09-29T11:32:09Z</dcterms:modified>
</cp:coreProperties>
</file>